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6" r:id="rId28"/>
  </p:sldMasterIdLst>
  <p:notesMasterIdLst>
    <p:notesMasterId r:id="rId43"/>
  </p:notesMasterIdLst>
  <p:handoutMasterIdLst>
    <p:handoutMasterId r:id="rId44"/>
  </p:handoutMasterIdLst>
  <p:sldIdLst>
    <p:sldId id="2147483646" r:id="rId29"/>
    <p:sldId id="2147483644" r:id="rId30"/>
    <p:sldId id="268" r:id="rId31"/>
    <p:sldId id="338" r:id="rId32"/>
    <p:sldId id="264" r:id="rId33"/>
    <p:sldId id="265" r:id="rId34"/>
    <p:sldId id="279" r:id="rId35"/>
    <p:sldId id="275" r:id="rId36"/>
    <p:sldId id="267" r:id="rId37"/>
    <p:sldId id="280" r:id="rId38"/>
    <p:sldId id="282" r:id="rId39"/>
    <p:sldId id="2147483643" r:id="rId40"/>
    <p:sldId id="2147483645" r:id="rId41"/>
    <p:sldId id="2147483641" r:id="rId42"/>
  </p:sldIdLst>
  <p:sldSz cx="12195175" cy="6858000"/>
  <p:notesSz cx="6858000" cy="9144000"/>
  <p:embeddedFontLst>
    <p:embeddedFont>
      <p:font typeface="72 Brand" panose="020B0504030603020204"/>
      <p:regular r:id="rId45"/>
      <p:bold r:id="rId46"/>
      <p:italic r:id="rId47"/>
      <p:boldItalic r:id="rId48"/>
    </p:embeddedFont>
    <p:embeddedFont>
      <p:font typeface="72 Brand Book" panose="020B0404030603020204" pitchFamily="34" charset="0"/>
      <p:regular r:id="rId49"/>
      <p:italic r:id="rId50"/>
    </p:embeddedFont>
    <p:embeddedFont>
      <p:font typeface="72 Brand Medium" panose="020B0604030603020204"/>
      <p:regular r:id="rId51"/>
      <p:italic r:id="rId52"/>
    </p:embeddedFont>
    <p:embeddedFont>
      <p:font typeface="Arial Black" panose="020B0604020202020204" pitchFamily="34" charset="0"/>
      <p:bold r:id="rId53"/>
    </p:embeddedFont>
    <p:embeddedFont>
      <p:font typeface="IBM Plex Sans" panose="020B0503050203000203" pitchFamily="34" charset="0"/>
      <p:regular r:id="rId54"/>
      <p:bold r:id="rId55"/>
      <p:italic r:id="rId56"/>
      <p:boldItalic r:id="rId57"/>
    </p:embeddedFont>
    <p:embeddedFont>
      <p:font typeface="Montserrat" pitchFamily="2" charset="77"/>
      <p:regular r:id="rId58"/>
      <p:bold r:id="rId59"/>
      <p:italic r:id="rId60"/>
      <p:boldItalic r:id="rId61"/>
    </p:embeddedFont>
    <p:embeddedFont>
      <p:font typeface="Segoe UI" panose="020B0502040204020203" pitchFamily="34" charset="0"/>
      <p:regular r:id="rId62"/>
      <p:bold r:id="rId63"/>
      <p:italic r:id="rId64"/>
      <p:boldItalic r:id="rId65"/>
    </p:embeddedFont>
  </p:embeddedFontLst>
  <p:custDataLst>
    <p:tags r:id="rId66"/>
  </p:custDataLst>
  <p:defaultTextStyle>
    <a:defPPr>
      <a:defRPr lang="de-DE"/>
    </a:defPPr>
    <a:lvl1pPr marL="0" algn="l" defTabSz="1088776" rtl="0" eaLnBrk="1" latinLnBrk="0" hangingPunct="1">
      <a:defRPr lang="de-DE" sz="2100" kern="1200">
        <a:solidFill>
          <a:schemeClr val="tx1"/>
        </a:solidFill>
        <a:latin typeface="Arial"/>
        <a:ea typeface="+mn-ea"/>
        <a:cs typeface="+mn-cs"/>
      </a:defRPr>
    </a:lvl1pPr>
    <a:lvl2pPr marL="544388" algn="l" defTabSz="1088776" rtl="0" eaLnBrk="1" latinLnBrk="0" hangingPunct="1">
      <a:buClr>
        <a:srgbClr val="FDB913"/>
      </a:buClr>
      <a:buSzPct val="100000"/>
      <a:buFont typeface="wingdings"/>
      <a:buChar char=""/>
      <a:defRPr lang="de-DE" sz="2100" kern="1200">
        <a:solidFill>
          <a:schemeClr val="tx1"/>
        </a:solidFill>
        <a:latin typeface="Arial"/>
        <a:ea typeface="+mn-ea"/>
        <a:cs typeface="+mn-cs"/>
      </a:defRPr>
    </a:lvl2pPr>
    <a:lvl3pPr marL="1088776" algn="l" defTabSz="1088776" rtl="0" eaLnBrk="1" latinLnBrk="0" hangingPunct="1">
      <a:buClr>
        <a:srgbClr val="666666"/>
      </a:buClr>
      <a:buSzPct val="80000"/>
      <a:buFont typeface="Wingdings"/>
      <a:buChar char="n"/>
      <a:defRPr lang="de-DE" sz="1700" kern="1200">
        <a:solidFill>
          <a:schemeClr val="tx1"/>
        </a:solidFill>
        <a:latin typeface="Arial"/>
        <a:ea typeface="+mn-ea"/>
        <a:cs typeface="+mn-cs"/>
      </a:defRPr>
    </a:lvl3pPr>
    <a:lvl4pPr marL="1633164" algn="l" defTabSz="1088776" rtl="0" eaLnBrk="1" latinLnBrk="0" hangingPunct="1">
      <a:buClr>
        <a:srgbClr val="666666"/>
      </a:buClr>
      <a:buSzPct val="80000"/>
      <a:buFont typeface="Arial"/>
      <a:buChar char=""/>
      <a:defRPr lang="de-DE" sz="1400" kern="1200">
        <a:solidFill>
          <a:schemeClr val="tx1"/>
        </a:solidFill>
        <a:latin typeface="Arial"/>
        <a:ea typeface="+mn-ea"/>
        <a:cs typeface="+mn-cs"/>
      </a:defRPr>
    </a:lvl4pPr>
    <a:lvl5pPr marL="2177552" algn="l" defTabSz="1088776" rtl="0" eaLnBrk="1" latinLnBrk="0" hangingPunct="1">
      <a:buClr>
        <a:srgbClr val="666666"/>
      </a:buClr>
      <a:buSzPct val="80000"/>
      <a:buFont typeface="Arial"/>
      <a:buChar char=""/>
      <a:defRPr lang="de-DE" sz="1200" kern="1200">
        <a:solidFill>
          <a:schemeClr val="tx1"/>
        </a:solidFill>
        <a:latin typeface="Arial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1" userDrawn="1">
          <p15:clr>
            <a:srgbClr val="A4A3A4"/>
          </p15:clr>
        </p15:guide>
        <p15:guide id="2" orient="horz" pos="33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B2E96E-176C-3E3C-ECD9-02435EACFDEE}" name="Abegunrin, Simone" initials="AS" userId="S::simone.abegunrin@sap.com::d6f6c60e-fe82-4361-b501-3dde7af030e1" providerId="AD"/>
  <p188:author id="{5997F084-233C-D347-5075-176C91CE575E}" name="Valencia de Backhaus, Maya" initials="" userId="S::maya.valencia.de.backhaus@sap.com::44ac8c09-3570-460d-a267-7c7c77433149" providerId="AD"/>
  <p188:author id="{2E3D05A5-5990-93BA-4B7A-03BDAAF01B0C}" name="Rita, Georgia" initials="RG" userId="S::georgia.rita@sap.com::d9283f92-8d63-4bc3-8dd2-312668a8b49f" providerId="AD"/>
  <p188:author id="{995C92BD-7CC1-1454-CA0E-E310EDEC91EA}" name="Schaefer, Alex" initials="SA" userId="S::alex.schaefer@sap.com::290a9461-0b0c-4722-b69e-f606203aee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5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63836" autoAdjust="0"/>
  </p:normalViewPr>
  <p:slideViewPr>
    <p:cSldViewPr snapToGrid="0" showGuides="1">
      <p:cViewPr varScale="1">
        <p:scale>
          <a:sx n="78" d="100"/>
          <a:sy n="78" d="100"/>
        </p:scale>
        <p:origin x="1240" y="184"/>
      </p:cViewPr>
      <p:guideLst>
        <p:guide pos="3841"/>
        <p:guide orient="horz" pos="3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4008" y="1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slide" Target="slides/slide14.xml"/><Relationship Id="rId47" Type="http://schemas.openxmlformats.org/officeDocument/2006/relationships/font" Target="fonts/font3.fntdata"/><Relationship Id="rId63" Type="http://schemas.openxmlformats.org/officeDocument/2006/relationships/font" Target="fonts/font19.fntdata"/><Relationship Id="rId68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1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tags" Target="tags/tag1.xml"/><Relationship Id="rId5" Type="http://schemas.openxmlformats.org/officeDocument/2006/relationships/customXml" Target="../customXml/item5.xml"/><Relationship Id="rId61" Type="http://schemas.openxmlformats.org/officeDocument/2006/relationships/font" Target="fonts/font17.fntdata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font" Target="fonts/font7.fntdata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slide" Target="slides/slide13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1.xml"/><Relationship Id="rId36" Type="http://schemas.openxmlformats.org/officeDocument/2006/relationships/slide" Target="slides/slide8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customXml" Target="../customXml/item10.xml"/><Relationship Id="rId31" Type="http://schemas.openxmlformats.org/officeDocument/2006/relationships/slide" Target="slides/slide3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" Target="slides/slide11.xml"/><Relationship Id="rId34" Type="http://schemas.openxmlformats.org/officeDocument/2006/relationships/slide" Target="slides/slide6.xml"/><Relationship Id="rId50" Type="http://schemas.openxmlformats.org/officeDocument/2006/relationships/font" Target="fonts/font6.fntdata"/><Relationship Id="rId55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7855BD9-AF71-426C-9B9B-B0E52B88852E}" type="slidenum">
              <a:rPr lang="de-DE" sz="1000" smtClean="0">
                <a:latin typeface="Arial" panose="020B0604020202020204" pitchFamily="34" charset="0"/>
              </a:rPr>
              <a:pPr algn="ctr"/>
              <a:t>‹#›</a:t>
            </a:fld>
            <a:endParaRPr lang="de-DE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3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7688" y="612775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9000" y="4120162"/>
            <a:ext cx="5760000" cy="4563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57512" y="8935722"/>
            <a:ext cx="942976" cy="205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 b="0" i="0">
                <a:latin typeface="Arial" panose="020B0604020202020204" pitchFamily="34" charset="0"/>
              </a:defRPr>
            </a:lvl1pPr>
          </a:lstStyle>
          <a:p>
            <a:fld id="{7D8C2C35-2B8A-446E-BEC0-FD36716C29AC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473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80000" indent="-180000" algn="l" defTabSz="1088776" rtl="0" eaLnBrk="1" latinLnBrk="0" hangingPunct="1">
      <a:buClr>
        <a:schemeClr val="accent1"/>
      </a:buClr>
      <a:buSzPct val="100000"/>
      <a:buFont typeface="Wingdings" pitchFamily="2" charset="2"/>
      <a:buChar char=""/>
      <a:defRPr sz="14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360000" indent="-180000" algn="l" defTabSz="1088776" rtl="0" eaLnBrk="1" latinLnBrk="0" hangingPunct="1">
      <a:buClr>
        <a:schemeClr val="accent2"/>
      </a:buClr>
      <a:buSzPct val="80000"/>
      <a:buFont typeface="Symbol" pitchFamily="18" charset="2"/>
      <a:buChar char="-"/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674815" indent="-158780" algn="l" defTabSz="1088776" rtl="0" eaLnBrk="1" latinLnBrk="0" hangingPunct="1">
      <a:buClr>
        <a:schemeClr val="accent2"/>
      </a:buClr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267D6-F6A4-0E05-B0E5-7F848FC53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2435AC-986C-28FC-8065-7A0B733DD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51A-3381-28DF-3C0E-D29FAD75A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"Good morning, everyone. I’m Dean Jackson, VP of Strategic Partnerships and Enablement at </a:t>
            </a:r>
            <a:r>
              <a:rPr lang="en-US" sz="1800" dirty="0" err="1"/>
              <a:t>Mygo</a:t>
            </a:r>
            <a:r>
              <a:rPr lang="en-US" sz="1800" dirty="0"/>
              <a:t> Consulting. Welcome to the Frontline Technology Summit. Today, we're tackling a massive shift in our industry, and specifically, the IT leader's role in it.”</a:t>
            </a:r>
          </a:p>
          <a:p>
            <a:endParaRPr lang="en-US" sz="1800" dirty="0"/>
          </a:p>
          <a:p>
            <a:pPr marL="285750" marR="0" lvl="0" indent="-28575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Our focus today is Supply Chain Orchestration &amp; AI. </a:t>
            </a:r>
          </a:p>
          <a:p>
            <a:pPr marL="285750" marR="0" lvl="0" indent="-28575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Business users are currently hyper-focused on basic, consumer-grade chatbots. Our job in IT is to guide our organizations beyond that. We need to show them how to build closed-source, enterprise-integrated AI systems. We want to leverage live warehouse data to autonomously orchestrate operations and proactively resolve bottlenecks."</a:t>
            </a:r>
            <a:endParaRPr lang="en-US" sz="2400" dirty="0"/>
          </a:p>
          <a:p>
            <a:endParaRPr lang="en-US" sz="1800" dirty="0"/>
          </a:p>
          <a:p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DE" sz="2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D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F1C89E7-218F-C371-6B8E-E422A008DD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9355C-347E-5885-22C6-9DB0E288F0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BC358F-908E-221D-AFD7-ACAA74972E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9:04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3C805-829C-8B49-2FEE-27C4FC28B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40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"Let's look at a practical EWM example: On-Time-In-Full (OTIF). 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Instead of a manager hunting through tables because OTIF dropped 4.2% today, they just ask the AI. 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[Read Joule's response]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Joule doesn't just give the number; it identifies that 14 shipments missed the window, pinpoints Shipping Point DE01 as the primary risk, and immediately offers to draft a carrier alert. 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That is proactive orchestration."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Visual: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Explain how glitches lock resources and how AI detects and resolves it. </a:t>
            </a:r>
          </a:p>
          <a:p>
            <a:endParaRPr lang="en-US" sz="14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4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Speaker Notes:</a:t>
            </a:r>
            <a:endParaRPr lang="en-US" sz="14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"Let's take it a step further to autonomous agents. </a:t>
            </a:r>
          </a:p>
          <a:p>
            <a:endParaRPr lang="en-US" sz="14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Consider a 'Stock on Resource' error, where a forklift glitches and a transfer order sits indefinitely, silently killing your OTIF. </a:t>
            </a:r>
          </a:p>
          <a:p>
            <a:endParaRPr lang="en-US" sz="14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AI detects this by monitoring TO age against thresholds and checking resource error codes. </a:t>
            </a:r>
          </a:p>
          <a:p>
            <a:endParaRPr lang="en-US" sz="14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It sends a proactive alert before the cutoff. With a simple manager approval, the AI Agent can autonomously re-assign the order to an available forklift, auto-raise an IT incident, and log the exception in the audit trail."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Visual:</a:t>
            </a:r>
            <a:r>
              <a:rPr lang="en-US" dirty="0"/>
              <a:t> The 10 AI words mapped to the Use Case Brief. </a:t>
            </a:r>
          </a:p>
          <a:p>
            <a:endParaRPr lang="en-US" b="1" dirty="0"/>
          </a:p>
          <a:p>
            <a:r>
              <a:rPr lang="en-US" b="1" dirty="0"/>
              <a:t>Speaker Notes:</a:t>
            </a:r>
            <a:endParaRPr lang="en-US" dirty="0"/>
          </a:p>
          <a:p>
            <a:r>
              <a:rPr lang="en-US" dirty="0"/>
              <a:t>"As an IT team, you use the 10 words we taught the business to translate their brief into architecture.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Parameter</a:t>
            </a:r>
            <a:r>
              <a:rPr lang="en-US" dirty="0"/>
              <a:t> tells us what thresholds to configure.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* </a:t>
            </a:r>
            <a:r>
              <a:rPr lang="en-US" b="1" dirty="0"/>
              <a:t>Training Data</a:t>
            </a:r>
            <a:r>
              <a:rPr lang="en-US" dirty="0"/>
              <a:t> and </a:t>
            </a:r>
            <a:r>
              <a:rPr lang="en-US" b="1" dirty="0"/>
              <a:t>RAG</a:t>
            </a:r>
            <a:r>
              <a:rPr lang="en-US" dirty="0"/>
              <a:t> tell us where the AI gets its facts.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* </a:t>
            </a:r>
            <a:r>
              <a:rPr lang="en-US" b="1" dirty="0"/>
              <a:t>Hallucination</a:t>
            </a:r>
            <a:r>
              <a:rPr lang="en-US" dirty="0"/>
              <a:t> defines our strict boundaries—what it must NEVER 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* </a:t>
            </a:r>
            <a:r>
              <a:rPr lang="en-US" b="1" dirty="0"/>
              <a:t>MCP</a:t>
            </a:r>
            <a:r>
              <a:rPr lang="en-US" dirty="0"/>
              <a:t> outlines the integrations, and </a:t>
            </a:r>
            <a:r>
              <a:rPr lang="en-US" b="1" dirty="0"/>
              <a:t>Agents</a:t>
            </a:r>
            <a:r>
              <a:rPr lang="en-US" dirty="0"/>
              <a:t> define the autonomous actions we need to code."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Visual:</a:t>
            </a:r>
            <a:r>
              <a:rPr lang="en-US" dirty="0"/>
              <a:t> The 5-layer AI stack. </a:t>
            </a:r>
          </a:p>
          <a:p>
            <a:endParaRPr lang="en-US" b="1" dirty="0"/>
          </a:p>
          <a:p>
            <a:r>
              <a:rPr lang="en-US" b="1" dirty="0"/>
              <a:t>Speaker Notes:</a:t>
            </a:r>
            <a:endParaRPr lang="en-US" dirty="0"/>
          </a:p>
          <a:p>
            <a:r>
              <a:rPr lang="en-US" dirty="0"/>
              <a:t>"I'll leave you with this. T</a:t>
            </a:r>
          </a:p>
          <a:p>
            <a:endParaRPr lang="en-US" dirty="0"/>
          </a:p>
          <a:p>
            <a:r>
              <a:rPr lang="en-US" dirty="0"/>
              <a:t>he gap between organizations that just 'chat' with AI and those that 'build' with it is widening every single week. </a:t>
            </a:r>
          </a:p>
          <a:p>
            <a:endParaRPr lang="en-US" dirty="0"/>
          </a:p>
          <a:p>
            <a:r>
              <a:rPr lang="en-US" dirty="0"/>
              <a:t>To be builders, we must master the 5-layer stack: giving AI </a:t>
            </a:r>
            <a:r>
              <a:rPr lang="en-US" b="1" dirty="0"/>
              <a:t>Tools</a:t>
            </a:r>
            <a:r>
              <a:rPr lang="en-US" dirty="0"/>
              <a:t> to use, defining reusable </a:t>
            </a:r>
            <a:r>
              <a:rPr lang="en-US" b="1" dirty="0"/>
              <a:t>Skills</a:t>
            </a:r>
            <a:r>
              <a:rPr lang="en-US" dirty="0"/>
              <a:t>, feeding it the right </a:t>
            </a:r>
            <a:r>
              <a:rPr lang="en-US" b="1" dirty="0"/>
              <a:t>Context</a:t>
            </a:r>
            <a:r>
              <a:rPr lang="en-US" dirty="0"/>
              <a:t>, chaining those into autonomous </a:t>
            </a:r>
            <a:r>
              <a:rPr lang="en-US" b="1" dirty="0"/>
              <a:t>Workflows</a:t>
            </a:r>
            <a:r>
              <a:rPr lang="en-US" dirty="0"/>
              <a:t>, and deploying it all on a secure enterprise </a:t>
            </a:r>
            <a:r>
              <a:rPr lang="en-US" b="1" dirty="0"/>
              <a:t>Platform</a:t>
            </a:r>
            <a:r>
              <a:rPr lang="en-US" dirty="0"/>
              <a:t>. Let's go teach the business how to build. </a:t>
            </a:r>
          </a:p>
          <a:p>
            <a:endParaRPr lang="en-US" dirty="0"/>
          </a:p>
          <a:p>
            <a:r>
              <a:rPr lang="en-US" dirty="0"/>
              <a:t>Thank you."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13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94427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267D6-F6A4-0E05-B0E5-7F848FC53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2435AC-986C-28FC-8065-7A0B733DD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51A-3381-28DF-3C0E-D29FAD75A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D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F1C89E7-218F-C371-6B8E-E422A008DD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9355C-347E-5885-22C6-9DB0E288F0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BC358F-908E-221D-AFD7-ACAA74972E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9:03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3C805-829C-8B49-2FEE-27C4FC28B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400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05344-1508-1DC3-869D-571B7CDB1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3637E9-7F8F-0631-7E20-C193BA3F67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DB370-DC43-C804-6408-DD805E5B21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"Before we talk about the 'smart' stuff, we have to talk about the foundation.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Transitioning to the new Cloud Business AI Commercial Model is a literal paradigm shift.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Think of legacy SAP ECC like owning a standalone house—you own the blueprint, but you are responsible for everything from the plumbing to the roof maintenance.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Moving to S/4HANA Public Cloud is like moving into a managed apartment building; SAP handles the infrastructure, security, and updates.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S/4HANA Private Cloud is your custom-built condo within a managed high-rise.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Currently, we see a heavy split across On-Premises, Public Cloud, and Private Cloud environments. To build secure AI, we have to understand which 'building' our data lives in</a:t>
            </a:r>
            <a:endParaRPr lang="en-D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6E55E1B-94C3-7538-CE50-F0A260E79F2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86EC1-762D-D625-4A01-F93600E97D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C0FFF1-2D74-CB07-C425-19EB2299926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9:03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6A80B-A4AF-B3C0-A900-05F6DBA89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64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8D043-BA9E-BBF3-5AED-A5AE9829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48F2F0-A4F7-FCBD-D05F-1392802284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335D24-89D4-F3D5-9520-CF83DCB25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The "No AI" Elephant in the Room</a:t>
            </a:r>
          </a:p>
          <a:p>
            <a:endParaRPr lang="en-US" sz="18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b="0" kern="100" dirty="0">
              <a:latin typeface="72 Brand" panose="020B05040306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/>
              <a:t>"So, how do we intelligently teach the business to turn data into actionable warehouse insights?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i="1" dirty="0"/>
              <a:t>[Pause on the No AI sign]</a:t>
            </a:r>
            <a:r>
              <a:rPr lang="en-US" sz="1800" dirty="0"/>
              <a:t> &gt; We start by acknowledging the fear. The business is terrified of data leaks, hallucinations, and robots making bad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/>
              <a:t>Our job isn't to force AI on them; it's to give them a vocabulary and a framework to control it."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b="0" kern="100" dirty="0">
              <a:latin typeface="72 Brand" panose="020B05040306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7A666-95EB-8CE0-FCE6-97D378A5FE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C2C35-2B8A-446E-BEC0-FD36716C29AC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285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7EB05-F0F3-2BCE-F6EC-CDFC606AF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C4F7B6-E4C9-29A3-3AC0-C9E0BCB63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516A7B-8926-FA1D-965C-23522B3D8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"To stop the fear, we must establish a common language. Here are the 10 words you must teach your business stakeholders: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1. </a:t>
            </a:r>
            <a:r>
              <a:rPr lang="en-US" sz="1800" b="1" dirty="0"/>
              <a:t>Parameter</a:t>
            </a:r>
            <a:r>
              <a:rPr lang="en-US" sz="1800" dirty="0"/>
              <a:t>: The millions of dials that define how an AI thinks.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2. </a:t>
            </a:r>
            <a:r>
              <a:rPr lang="en-US" sz="1800" b="1" dirty="0"/>
              <a:t>Training Data</a:t>
            </a:r>
            <a:r>
              <a:rPr lang="en-US" sz="1800" dirty="0"/>
              <a:t>: The textbook the AI studied before you met it.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3. </a:t>
            </a:r>
            <a:r>
              <a:rPr lang="en-US" sz="1800" b="1" dirty="0"/>
              <a:t>Hallucination</a:t>
            </a:r>
            <a:r>
              <a:rPr lang="en-US" sz="1800" dirty="0"/>
              <a:t>: When AI confidently states something totally wrong.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4. </a:t>
            </a:r>
            <a:r>
              <a:rPr lang="en-US" sz="1800" b="1" dirty="0"/>
              <a:t>Token</a:t>
            </a:r>
            <a:r>
              <a:rPr lang="en-US" sz="1800" dirty="0"/>
              <a:t>: The unit of text that AI reads and processes.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5. </a:t>
            </a:r>
            <a:r>
              <a:rPr lang="en-US" sz="1800" b="1" dirty="0"/>
              <a:t>Open Source</a:t>
            </a:r>
            <a:r>
              <a:rPr lang="en-US" sz="1800" dirty="0"/>
              <a:t>: AI models where the code and weights are publicly available.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6. </a:t>
            </a:r>
            <a:r>
              <a:rPr lang="en-US" sz="1800" b="1" dirty="0"/>
              <a:t>GPT</a:t>
            </a:r>
            <a:r>
              <a:rPr lang="en-US" sz="1800" dirty="0"/>
              <a:t>: Generative Pre-trained Transformer—the architecture behind modern AI.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7. </a:t>
            </a:r>
            <a:r>
              <a:rPr lang="en-US" sz="1800" b="1" dirty="0"/>
              <a:t>Inference</a:t>
            </a:r>
            <a:r>
              <a:rPr lang="en-US" sz="1800" dirty="0"/>
              <a:t>: Running the AI to generate a response—the actual 'using' phase. 8. </a:t>
            </a:r>
            <a:r>
              <a:rPr lang="en-US" sz="1800" b="1" dirty="0"/>
              <a:t>RAG</a:t>
            </a:r>
            <a:r>
              <a:rPr lang="en-US" sz="1800" dirty="0"/>
              <a:t>: Retrieval-Augmented Generation. This is crucial—it's how we give AI access to real, live documents.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9. </a:t>
            </a:r>
            <a:r>
              <a:rPr lang="en-US" sz="1800" b="1" dirty="0"/>
              <a:t>MCP</a:t>
            </a:r>
            <a:r>
              <a:rPr lang="en-US" sz="1800" dirty="0"/>
              <a:t>: Model Context Protocol. Think of this as the standard plug-in system for AI tools.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10. </a:t>
            </a:r>
            <a:r>
              <a:rPr lang="en-US" sz="1800" b="1" dirty="0"/>
              <a:t>Agents</a:t>
            </a:r>
            <a:r>
              <a:rPr lang="en-US" sz="1800" dirty="0"/>
              <a:t>: AI that can autonomously take actions to complete multi-step goals."</a:t>
            </a:r>
            <a:endParaRPr lang="en-D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4AE28C5-F0F9-095D-7ECB-08BAA6F400B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88168-1A82-633C-DBCE-95FE1F6727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043A52-E565-6313-2323-A1B17B7CDAC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9:03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B0770-5E8E-D6C7-A92B-6A8BB785D0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911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Parameter:</a:t>
            </a:r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Parameters are numerical values stored inside the AI model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They are set during training — not during your chat session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More parameters generally means more capable (and more expensive) AI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Example: 'A 70B model' means 70 billion parameters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Training Data</a:t>
            </a:r>
          </a:p>
          <a:p>
            <a:endParaRPr lang="en-US" dirty="0"/>
          </a:p>
          <a:p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ChatGPT could chat with you, it read enormous amounts of text — books, web pages, source code, conversations — to learn patterns of language</a:t>
            </a:r>
            <a:endParaRPr lang="en-US" dirty="0"/>
          </a:p>
          <a:p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Books, Wikipedia articles, academic papers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Billions of web pages scraped from the internet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 code from GitHub and other repositories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Online conversations and Q&amp;A forums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Hallucination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doesn't "look up" facts — it predicts the most likely-sounding answer. Sometimes it's wrong but sounds totally confident. Like a student who guesses boldly on every question.</a:t>
            </a:r>
            <a:endParaRPr lang="en-US" sz="1400" dirty="0"/>
          </a:p>
          <a:p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generates the statistically probable next word, not verified truth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has no real-time connection to a "truth database"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confidence ≠ high accuracy — always verify important claims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Tip: Ask AI to cite sources or say 'I'm not sure' when uncertain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Token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Understanding AI is simple" = 5 tokens. Tokens are word pieces — usually a word or part of a word. Your context window (128K tokens) is like your desk size: it limits how much the AI can "see" at once.</a:t>
            </a:r>
          </a:p>
          <a:p>
            <a:endParaRPr lang="en-US" sz="1400" dirty="0">
              <a:solidFill>
                <a:srgbClr val="FFFFFF"/>
              </a:solidFill>
              <a:latin typeface="Calibri" pitchFamily="34" charset="0"/>
              <a:cs typeface="Calibri" pitchFamily="34" charset="-120"/>
            </a:endParaRPr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~1 token ≈ ¾ of a word in English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"ChatGPT" = 1 token; "Hallucination" = 3 tokens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Context window = maximum tokens AI can hold in memory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More tokens = higher API cost (you pay per token)</a:t>
            </a:r>
            <a:endParaRPr lang="en-US" sz="1400" dirty="0"/>
          </a:p>
          <a:p>
            <a:endParaRPr lang="en-US" sz="1400" dirty="0">
              <a:solidFill>
                <a:srgbClr val="FFFFFF"/>
              </a:solidFill>
              <a:latin typeface="Calibri" pitchFamily="34" charset="0"/>
              <a:cs typeface="Calibri" pitchFamily="34" charset="-120"/>
            </a:endParaRPr>
          </a:p>
          <a:p>
            <a:endParaRPr lang="en-US" dirty="0"/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Open Source - </a:t>
            </a: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Closed source (GPT-4): a black box — controlled by a company, you can't see inside. Open source (Llama 2): full transparency — anyone can download, inspect, modify, and run the model.</a:t>
            </a:r>
            <a:endParaRPr lang="en-US" sz="1400" dirty="0"/>
          </a:p>
          <a:p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Closed source: OpenAI's GPT-4, </a:t>
            </a:r>
            <a:r>
              <a:rPr lang="en-US" sz="14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Anthropic's</a:t>
            </a: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Claude — API access only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source: Meta's Llama, Mistral — download and self-host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source = community-driven innovation and full transparency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Trade-off: open source requires your own compute &amp; maintenance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5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235484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GPT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GPT stands for three key ideas: it Generates text, it was Pre-trained on massive datasets, and it uses a Transformer architecture to understand context across long passages.</a:t>
            </a:r>
            <a:endParaRPr lang="en-US" sz="1400" dirty="0"/>
          </a:p>
          <a:p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Generative: it produces (generates) new text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Pre-trained: trained once on huge data, then fine-tuned for tasks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Transformer: a neural network design that processes all words at once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GPT is an architecture — ChatGPT is a product built on top of it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Iference</a:t>
            </a:r>
            <a:endParaRPr lang="en-US" dirty="0"/>
          </a:p>
          <a:p>
            <a:endParaRPr lang="en-US" dirty="0"/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 = student studying for years. Inference = student answering your question in real-time. Every time you send a message, the AI runs inference to predict and return a response.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Training: expensive, done once, adjusts all the parameters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Inference: fast, runs every time you prompt the model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Inference cost is why AI APIs charge per token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 inference = running the model on your own hardware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RAG -  </a:t>
            </a: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Imagine an AI that, before answering, can search a filing cabinet of your documents and pull out the relevant pages. RAG = Retrieval (search) + Augmented (enhanced) + Generation (AI writes the answer).</a:t>
            </a:r>
            <a:endParaRPr lang="en-US" sz="1400" dirty="0"/>
          </a:p>
          <a:p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documents are converted into searchable vector embeddings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you ask a question, relevant chunks are retrieved first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AI uses those chunks as context to generate a grounded answer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Solves hallucination for domain-specific knowledge (manuals, contracts, etc.)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MCP. - </a:t>
            </a: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Think of MCP like USB for AI. Just as USB lets any device plug into any computer with a standard connector, MCP lets any AI connect to any tool — databases, calendars, APIs — using one universal standard.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Created by Anthropic as an open standard for AI-tool integration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Replaces one-off custom integrations with a single universal protocol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Enables AI to read files, query databases, call APIs, and browse the web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 developer can build an MCP server; any AI client can connect to it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AGENTS- </a:t>
            </a: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chatbot answers questions. An agent actually does things — it plans steps, uses tools, browses the web, writes and runs code, and loops until the task is complete. It's the difference between giving advice and doing the work.</a:t>
            </a:r>
            <a:endParaRPr lang="en-US" sz="1400" dirty="0"/>
          </a:p>
          <a:p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use tools: web search, code execution, file management, APIs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Plans and executes multi-step workflows without hand-holding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spawn sub-agents to parallelize complex tasks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Requires careful oversight — agents can make real-world changes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Agents -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6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89272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Grounding AI in Reality (WMS Data)</a:t>
            </a:r>
          </a:p>
          <a:p>
            <a:r>
              <a:rPr lang="en-US" sz="14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Visual: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Breakdown of WMS data (Transfer Orders, Delivery Docs, Handling Units, etc.). </a:t>
            </a:r>
          </a:p>
          <a:p>
            <a:endParaRPr lang="en-US" sz="14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4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Speaker Notes:</a:t>
            </a:r>
          </a:p>
          <a:p>
            <a:endParaRPr lang="en-US" sz="14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"Once they know the words, we show them the data. </a:t>
            </a:r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What does an enterprise AI actually read? </a:t>
            </a:r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Tools like Joule connect directly to your live EWM system via RAG, meaning no data ever leaves SAP. </a:t>
            </a:r>
          </a:p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It's looking at planned and actual times on Transfer Orders, requested delivery dates on Delivery Documents, carrier confirmation on Handling Units, forklift queue depths, and critical system exception logs."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"This slide is your ultimate weapon against stakeholder anxiety. </a:t>
            </a:r>
          </a:p>
          <a:p>
            <a:r>
              <a:rPr lang="en-US" dirty="0"/>
              <a:t>Both might use GPT-style architecture, but they are built for entirely different purposes. </a:t>
            </a:r>
          </a:p>
          <a:p>
            <a:r>
              <a:rPr lang="en-US" dirty="0"/>
              <a:t>ChatGPT runs on general internet data, and your inputs might be used for future training. Furthermore, it has no enterprise access controls. </a:t>
            </a:r>
          </a:p>
          <a:p>
            <a:endParaRPr lang="en-US" dirty="0"/>
          </a:p>
          <a:p>
            <a:r>
              <a:rPr lang="en-US" dirty="0"/>
              <a:t>Enterprise AI, however, runs on YOUR live company data. It is fully private, respects your authorizations, knows your business processes, and is GDPR compliant."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"Every business problem worth solving deserves a brief. Here is how you instruct your teams to collaborate:</a:t>
            </a:r>
          </a:p>
          <a:p>
            <a:endParaRPr lang="en-US" sz="14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4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Managers: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Your job is to SPOT &amp; DESCRIBE. Pick one pain point, explain it in plain English, estimate its cost, and bring a brief—not a complaint—to IT.</a:t>
            </a:r>
          </a:p>
          <a:p>
            <a:endParaRPr lang="en-US" sz="14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4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Business Analysts: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Your job is to SHAPE &amp; CHALLENGE. Map that pain to AI requirements, define the RAG sources, parameter guardrails, and agent SLAs.</a:t>
            </a:r>
          </a:p>
          <a:p>
            <a:endParaRPr lang="en-US" sz="14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4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Working with IT: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Your job is to VALIDATE &amp; SIGN OFF. Agree on which keywords map to the solution, insist on seeing audit trails in the first demo, and test with real operational examples."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_Bg_Anv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14A575-F2C8-B195-6643-9C96DA44B7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691" y="6206095"/>
            <a:ext cx="3768060" cy="54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71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id_B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A804-68E7-7C0A-3C7C-484A2BF8BDB2}"/>
              </a:ext>
            </a:extLst>
          </p:cNvPr>
          <p:cNvSpPr txBox="1">
            <a:spLocks/>
          </p:cNvSpPr>
          <p:nvPr userDrawn="1"/>
        </p:nvSpPr>
        <p:spPr>
          <a:xfrm>
            <a:off x="9542199" y="6510874"/>
            <a:ext cx="2396169" cy="92333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>
            <a:defPPr>
              <a:defRPr lang="en-US"/>
            </a:defPPr>
            <a:lvl1pPr marL="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3600" b="1" kern="1200" spc="-50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DB913"/>
              </a:buClr>
              <a:buSzPct val="100000"/>
              <a:buFont typeface="wingdings"/>
              <a:buChar char=""/>
              <a:defRPr lang="de-DE"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Wingdings"/>
              <a:buChar char="n"/>
              <a:defRPr lang="de-DE"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/>
              <a:buChar char=""/>
              <a:defRPr lang="de-DE"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/>
              <a:buChar char=""/>
              <a:defRPr lang="de-DE"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572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9144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3716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18288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84121" marR="0" lvl="0" indent="-84121" algn="r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©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2026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Mygo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Consulting, Inc. &amp; affiliate company. All rights reserved. 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/>
              <a:cs typeface="Arial Unicode MS" pitchFamily="34" charset="-128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5304D-9C5E-021A-723A-6D7A7873E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691" y="6206095"/>
            <a:ext cx="3768060" cy="54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07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505">
          <p15:clr>
            <a:srgbClr val="FBAE40"/>
          </p15:clr>
        </p15:guide>
        <p15:guide id="2" orient="horz" pos="4144">
          <p15:clr>
            <a:srgbClr val="FBAE40"/>
          </p15:clr>
        </p15:guide>
        <p15:guide id="3" orient="horz" pos="2162">
          <p15:clr>
            <a:srgbClr val="FBAE40"/>
          </p15:clr>
        </p15:guide>
        <p15:guide id="4" pos="181">
          <p15:clr>
            <a:srgbClr val="FBAE40"/>
          </p15:clr>
        </p15:guide>
        <p15:guide id="5" orient="horz" pos="2534">
          <p15:clr>
            <a:srgbClr val="FBAE40"/>
          </p15:clr>
        </p15:guide>
        <p15:guide id="6" orient="horz" pos="3164">
          <p15:clr>
            <a:srgbClr val="FBAE40"/>
          </p15:clr>
        </p15:guide>
        <p15:guide id="7" orient="horz" pos="3232">
          <p15:clr>
            <a:srgbClr val="FBAE40"/>
          </p15:clr>
        </p15:guide>
        <p15:guide id="8" orient="horz" pos="3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95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67B07D-5B1B-2494-E086-D38AFBE00E40}"/>
              </a:ext>
            </a:extLst>
          </p:cNvPr>
          <p:cNvSpPr txBox="1">
            <a:spLocks/>
          </p:cNvSpPr>
          <p:nvPr userDrawn="1"/>
        </p:nvSpPr>
        <p:spPr>
          <a:xfrm>
            <a:off x="9781047" y="6510874"/>
            <a:ext cx="2157321" cy="92333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>
            <a:defPPr>
              <a:defRPr lang="en-US"/>
            </a:defPPr>
            <a:lvl1pPr marL="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3600" b="1" kern="1200" spc="-50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DB913"/>
              </a:buClr>
              <a:buSzPct val="100000"/>
              <a:buFont typeface="wingdings"/>
              <a:buChar char=""/>
              <a:defRPr lang="de-DE"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Wingdings"/>
              <a:buChar char="n"/>
              <a:defRPr lang="de-DE"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/>
              <a:buChar char=""/>
              <a:defRPr lang="de-DE"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/>
              <a:buChar char=""/>
              <a:defRPr lang="de-DE"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572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9144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3716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18288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84121" marR="0" lvl="0" indent="-84121" algn="r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©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2026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Mygo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Consulting, Inc. &amp; affiliate company. All rights reserved. 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 Unicode MS"/>
              <a:cs typeface="Arial Unicode MS" pitchFamily="34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773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02" r:id="rId2"/>
    <p:sldLayoutId id="214748380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384">
          <p15:clr>
            <a:srgbClr val="F26B43"/>
          </p15:clr>
        </p15:guide>
        <p15:guide id="4" pos="784">
          <p15:clr>
            <a:srgbClr val="F26B43"/>
          </p15:clr>
        </p15:guide>
        <p15:guide id="5" pos="976">
          <p15:clr>
            <a:srgbClr val="F26B43"/>
          </p15:clr>
        </p15:guide>
        <p15:guide id="6" pos="1376">
          <p15:clr>
            <a:srgbClr val="F26B43"/>
          </p15:clr>
        </p15:guide>
        <p15:guide id="7" pos="1568">
          <p15:clr>
            <a:srgbClr val="F26B43"/>
          </p15:clr>
        </p15:guide>
        <p15:guide id="8" pos="1968">
          <p15:clr>
            <a:srgbClr val="F26B43"/>
          </p15:clr>
        </p15:guide>
        <p15:guide id="9" pos="2160">
          <p15:clr>
            <a:srgbClr val="F26B43"/>
          </p15:clr>
        </p15:guide>
        <p15:guide id="10" pos="2560">
          <p15:clr>
            <a:srgbClr val="F26B43"/>
          </p15:clr>
        </p15:guide>
        <p15:guide id="11" pos="2752">
          <p15:clr>
            <a:srgbClr val="F26B43"/>
          </p15:clr>
        </p15:guide>
        <p15:guide id="12" pos="3152">
          <p15:clr>
            <a:srgbClr val="F26B43"/>
          </p15:clr>
        </p15:guide>
        <p15:guide id="13" pos="3344">
          <p15:clr>
            <a:srgbClr val="F26B43"/>
          </p15:clr>
        </p15:guide>
        <p15:guide id="14" pos="3744">
          <p15:clr>
            <a:srgbClr val="F26B43"/>
          </p15:clr>
        </p15:guide>
        <p15:guide id="15" pos="3936">
          <p15:clr>
            <a:srgbClr val="F26B43"/>
          </p15:clr>
        </p15:guide>
        <p15:guide id="16" pos="4336">
          <p15:clr>
            <a:srgbClr val="F26B43"/>
          </p15:clr>
        </p15:guide>
        <p15:guide id="17" pos="4528">
          <p15:clr>
            <a:srgbClr val="F26B43"/>
          </p15:clr>
        </p15:guide>
        <p15:guide id="18" pos="4928">
          <p15:clr>
            <a:srgbClr val="F26B43"/>
          </p15:clr>
        </p15:guide>
        <p15:guide id="19" pos="5120">
          <p15:clr>
            <a:srgbClr val="F26B43"/>
          </p15:clr>
        </p15:guide>
        <p15:guide id="20" pos="5520">
          <p15:clr>
            <a:srgbClr val="F26B43"/>
          </p15:clr>
        </p15:guide>
        <p15:guide id="21" pos="5712">
          <p15:clr>
            <a:srgbClr val="F26B43"/>
          </p15:clr>
        </p15:guide>
        <p15:guide id="22" pos="6112">
          <p15:clr>
            <a:srgbClr val="F26B43"/>
          </p15:clr>
        </p15:guide>
        <p15:guide id="23" pos="6304">
          <p15:clr>
            <a:srgbClr val="F26B43"/>
          </p15:clr>
        </p15:guide>
        <p15:guide id="24" pos="6704">
          <p15:clr>
            <a:srgbClr val="F26B43"/>
          </p15:clr>
        </p15:guide>
        <p15:guide id="25" pos="6896">
          <p15:clr>
            <a:srgbClr val="F26B43"/>
          </p15:clr>
        </p15:guide>
        <p15:guide id="26" pos="7296">
          <p15:clr>
            <a:srgbClr val="F26B43"/>
          </p15:clr>
        </p15:guide>
        <p15:guide id="27" orient="horz">
          <p15:clr>
            <a:srgbClr val="F26B43"/>
          </p15:clr>
        </p15:guide>
        <p15:guide id="28" orient="horz" pos="4320">
          <p15:clr>
            <a:srgbClr val="F26B43"/>
          </p15:clr>
        </p15:guide>
        <p15:guide id="29" orient="horz" pos="384">
          <p15:clr>
            <a:srgbClr val="F26B43"/>
          </p15:clr>
        </p15:guide>
        <p15:guide id="30" orient="horz" pos="418">
          <p15:clr>
            <a:srgbClr val="F26B43"/>
          </p15:clr>
        </p15:guide>
        <p15:guide id="31" orient="horz" pos="458">
          <p15:clr>
            <a:srgbClr val="F26B43"/>
          </p15:clr>
        </p15:guide>
        <p15:guide id="32" orient="horz" pos="493">
          <p15:clr>
            <a:srgbClr val="F26B43"/>
          </p15:clr>
        </p15:guide>
        <p15:guide id="33" orient="horz" pos="533">
          <p15:clr>
            <a:srgbClr val="F26B43"/>
          </p15:clr>
        </p15:guide>
        <p15:guide id="34" orient="horz" pos="568">
          <p15:clr>
            <a:srgbClr val="F26B43"/>
          </p15:clr>
        </p15:guide>
        <p15:guide id="35" orient="horz" pos="608">
          <p15:clr>
            <a:srgbClr val="F26B43"/>
          </p15:clr>
        </p15:guide>
        <p15:guide id="36" orient="horz" pos="643">
          <p15:clr>
            <a:srgbClr val="F26B43"/>
          </p15:clr>
        </p15:guide>
        <p15:guide id="37" orient="horz" pos="683">
          <p15:clr>
            <a:srgbClr val="F26B43"/>
          </p15:clr>
        </p15:guide>
        <p15:guide id="38" orient="horz" pos="718">
          <p15:clr>
            <a:srgbClr val="F26B43"/>
          </p15:clr>
        </p15:guide>
        <p15:guide id="39" orient="horz" pos="758">
          <p15:clr>
            <a:srgbClr val="F26B43"/>
          </p15:clr>
        </p15:guide>
        <p15:guide id="40" orient="horz" pos="793">
          <p15:clr>
            <a:srgbClr val="F26B43"/>
          </p15:clr>
        </p15:guide>
        <p15:guide id="41" orient="horz" pos="833">
          <p15:clr>
            <a:srgbClr val="F26B43"/>
          </p15:clr>
        </p15:guide>
        <p15:guide id="42" orient="horz" pos="867">
          <p15:clr>
            <a:srgbClr val="F26B43"/>
          </p15:clr>
        </p15:guide>
        <p15:guide id="43" orient="horz" pos="907">
          <p15:clr>
            <a:srgbClr val="F26B43"/>
          </p15:clr>
        </p15:guide>
        <p15:guide id="44" orient="horz" pos="942">
          <p15:clr>
            <a:srgbClr val="F26B43"/>
          </p15:clr>
        </p15:guide>
        <p15:guide id="45" orient="horz" pos="982">
          <p15:clr>
            <a:srgbClr val="F26B43"/>
          </p15:clr>
        </p15:guide>
        <p15:guide id="46" orient="horz" pos="1017">
          <p15:clr>
            <a:srgbClr val="F26B43"/>
          </p15:clr>
        </p15:guide>
        <p15:guide id="47" orient="horz" pos="1057">
          <p15:clr>
            <a:srgbClr val="F26B43"/>
          </p15:clr>
        </p15:guide>
        <p15:guide id="48" orient="horz" pos="1092">
          <p15:clr>
            <a:srgbClr val="F26B43"/>
          </p15:clr>
        </p15:guide>
        <p15:guide id="49" orient="horz" pos="1132">
          <p15:clr>
            <a:srgbClr val="F26B43"/>
          </p15:clr>
        </p15:guide>
        <p15:guide id="50" orient="horz" pos="1167">
          <p15:clr>
            <a:srgbClr val="F26B43"/>
          </p15:clr>
        </p15:guide>
        <p15:guide id="51" orient="horz" pos="1207">
          <p15:clr>
            <a:srgbClr val="F26B43"/>
          </p15:clr>
        </p15:guide>
        <p15:guide id="52" orient="horz" pos="1242">
          <p15:clr>
            <a:srgbClr val="F26B43"/>
          </p15:clr>
        </p15:guide>
        <p15:guide id="53" orient="horz" pos="1282">
          <p15:clr>
            <a:srgbClr val="F26B43"/>
          </p15:clr>
        </p15:guide>
        <p15:guide id="54" orient="horz" pos="1316">
          <p15:clr>
            <a:srgbClr val="F26B43"/>
          </p15:clr>
        </p15:guide>
        <p15:guide id="55" orient="horz" pos="1356">
          <p15:clr>
            <a:srgbClr val="F26B43"/>
          </p15:clr>
        </p15:guide>
        <p15:guide id="56" orient="horz" pos="1391">
          <p15:clr>
            <a:srgbClr val="F26B43"/>
          </p15:clr>
        </p15:guide>
        <p15:guide id="57" orient="horz" pos="1431">
          <p15:clr>
            <a:srgbClr val="F26B43"/>
          </p15:clr>
        </p15:guide>
        <p15:guide id="58" orient="horz" pos="1466">
          <p15:clr>
            <a:srgbClr val="F26B43"/>
          </p15:clr>
        </p15:guide>
        <p15:guide id="59" orient="horz" pos="1506">
          <p15:clr>
            <a:srgbClr val="F26B43"/>
          </p15:clr>
        </p15:guide>
        <p15:guide id="60" orient="horz" pos="1541">
          <p15:clr>
            <a:srgbClr val="F26B43"/>
          </p15:clr>
        </p15:guide>
        <p15:guide id="61" orient="horz" pos="1581">
          <p15:clr>
            <a:srgbClr val="F26B43"/>
          </p15:clr>
        </p15:guide>
        <p15:guide id="62" orient="horz" pos="1616">
          <p15:clr>
            <a:srgbClr val="F26B43"/>
          </p15:clr>
        </p15:guide>
        <p15:guide id="63" orient="horz" pos="1656">
          <p15:clr>
            <a:srgbClr val="F26B43"/>
          </p15:clr>
        </p15:guide>
        <p15:guide id="64" orient="horz" pos="1691">
          <p15:clr>
            <a:srgbClr val="F26B43"/>
          </p15:clr>
        </p15:guide>
        <p15:guide id="65" orient="horz" pos="1731">
          <p15:clr>
            <a:srgbClr val="F26B43"/>
          </p15:clr>
        </p15:guide>
        <p15:guide id="66" orient="horz" pos="1765">
          <p15:clr>
            <a:srgbClr val="F26B43"/>
          </p15:clr>
        </p15:guide>
        <p15:guide id="67" orient="horz" pos="1805">
          <p15:clr>
            <a:srgbClr val="F26B43"/>
          </p15:clr>
        </p15:guide>
        <p15:guide id="68" orient="horz" pos="1840">
          <p15:clr>
            <a:srgbClr val="F26B43"/>
          </p15:clr>
        </p15:guide>
        <p15:guide id="69" orient="horz" pos="1880">
          <p15:clr>
            <a:srgbClr val="F26B43"/>
          </p15:clr>
        </p15:guide>
        <p15:guide id="70" orient="horz" pos="1915">
          <p15:clr>
            <a:srgbClr val="F26B43"/>
          </p15:clr>
        </p15:guide>
        <p15:guide id="71" orient="horz" pos="1955">
          <p15:clr>
            <a:srgbClr val="F26B43"/>
          </p15:clr>
        </p15:guide>
        <p15:guide id="72" orient="horz" pos="1990">
          <p15:clr>
            <a:srgbClr val="F26B43"/>
          </p15:clr>
        </p15:guide>
        <p15:guide id="73" orient="horz" pos="2030">
          <p15:clr>
            <a:srgbClr val="F26B43"/>
          </p15:clr>
        </p15:guide>
        <p15:guide id="74" orient="horz" pos="2065">
          <p15:clr>
            <a:srgbClr val="F26B43"/>
          </p15:clr>
        </p15:guide>
        <p15:guide id="75" orient="horz" pos="2105">
          <p15:clr>
            <a:srgbClr val="F26B43"/>
          </p15:clr>
        </p15:guide>
        <p15:guide id="76" orient="horz" pos="2140">
          <p15:clr>
            <a:srgbClr val="F26B43"/>
          </p15:clr>
        </p15:guide>
        <p15:guide id="77" orient="horz" pos="2180">
          <p15:clr>
            <a:srgbClr val="F26B43"/>
          </p15:clr>
        </p15:guide>
        <p15:guide id="78" orient="horz" pos="2214">
          <p15:clr>
            <a:srgbClr val="F26B43"/>
          </p15:clr>
        </p15:guide>
        <p15:guide id="79" orient="horz" pos="2254">
          <p15:clr>
            <a:srgbClr val="F26B43"/>
          </p15:clr>
        </p15:guide>
        <p15:guide id="80" orient="horz" pos="2289">
          <p15:clr>
            <a:srgbClr val="F26B43"/>
          </p15:clr>
        </p15:guide>
        <p15:guide id="81" orient="horz" pos="2329">
          <p15:clr>
            <a:srgbClr val="F26B43"/>
          </p15:clr>
        </p15:guide>
        <p15:guide id="82" orient="horz" pos="2364">
          <p15:clr>
            <a:srgbClr val="F26B43"/>
          </p15:clr>
        </p15:guide>
        <p15:guide id="83" orient="horz" pos="2404">
          <p15:clr>
            <a:srgbClr val="F26B43"/>
          </p15:clr>
        </p15:guide>
        <p15:guide id="84" orient="horz" pos="2439">
          <p15:clr>
            <a:srgbClr val="F26B43"/>
          </p15:clr>
        </p15:guide>
        <p15:guide id="85" orient="horz" pos="2479">
          <p15:clr>
            <a:srgbClr val="F26B43"/>
          </p15:clr>
        </p15:guide>
        <p15:guide id="86" orient="horz" pos="2514">
          <p15:clr>
            <a:srgbClr val="F26B43"/>
          </p15:clr>
        </p15:guide>
        <p15:guide id="87" orient="horz" pos="2554">
          <p15:clr>
            <a:srgbClr val="F26B43"/>
          </p15:clr>
        </p15:guide>
        <p15:guide id="88" orient="horz" pos="2589">
          <p15:clr>
            <a:srgbClr val="F26B43"/>
          </p15:clr>
        </p15:guide>
        <p15:guide id="89" orient="horz" pos="2629">
          <p15:clr>
            <a:srgbClr val="F26B43"/>
          </p15:clr>
        </p15:guide>
        <p15:guide id="90" orient="horz" pos="2663">
          <p15:clr>
            <a:srgbClr val="F26B43"/>
          </p15:clr>
        </p15:guide>
        <p15:guide id="91" orient="horz" pos="2703">
          <p15:clr>
            <a:srgbClr val="F26B43"/>
          </p15:clr>
        </p15:guide>
        <p15:guide id="92" orient="horz" pos="2738">
          <p15:clr>
            <a:srgbClr val="F26B43"/>
          </p15:clr>
        </p15:guide>
        <p15:guide id="93" orient="horz" pos="2778">
          <p15:clr>
            <a:srgbClr val="F26B43"/>
          </p15:clr>
        </p15:guide>
        <p15:guide id="94" orient="horz" pos="2813">
          <p15:clr>
            <a:srgbClr val="F26B43"/>
          </p15:clr>
        </p15:guide>
        <p15:guide id="95" orient="horz" pos="2853">
          <p15:clr>
            <a:srgbClr val="F26B43"/>
          </p15:clr>
        </p15:guide>
        <p15:guide id="96" orient="horz" pos="2888">
          <p15:clr>
            <a:srgbClr val="F26B43"/>
          </p15:clr>
        </p15:guide>
        <p15:guide id="97" orient="horz" pos="2928">
          <p15:clr>
            <a:srgbClr val="F26B43"/>
          </p15:clr>
        </p15:guide>
        <p15:guide id="98" orient="horz" pos="2963">
          <p15:clr>
            <a:srgbClr val="F26B43"/>
          </p15:clr>
        </p15:guide>
        <p15:guide id="99" orient="horz" pos="3003">
          <p15:clr>
            <a:srgbClr val="F26B43"/>
          </p15:clr>
        </p15:guide>
        <p15:guide id="100" orient="horz" pos="3038">
          <p15:clr>
            <a:srgbClr val="F26B43"/>
          </p15:clr>
        </p15:guide>
        <p15:guide id="101" orient="horz" pos="3078">
          <p15:clr>
            <a:srgbClr val="F26B43"/>
          </p15:clr>
        </p15:guide>
        <p15:guide id="102" orient="horz" pos="3112">
          <p15:clr>
            <a:srgbClr val="F26B43"/>
          </p15:clr>
        </p15:guide>
        <p15:guide id="103" orient="horz" pos="3152">
          <p15:clr>
            <a:srgbClr val="F26B43"/>
          </p15:clr>
        </p15:guide>
        <p15:guide id="104" orient="horz" pos="3187">
          <p15:clr>
            <a:srgbClr val="F26B43"/>
          </p15:clr>
        </p15:guide>
        <p15:guide id="105" orient="horz" pos="3227">
          <p15:clr>
            <a:srgbClr val="F26B43"/>
          </p15:clr>
        </p15:guide>
        <p15:guide id="106" orient="horz" pos="3262">
          <p15:clr>
            <a:srgbClr val="F26B43"/>
          </p15:clr>
        </p15:guide>
        <p15:guide id="107" orient="horz" pos="3302">
          <p15:clr>
            <a:srgbClr val="F26B43"/>
          </p15:clr>
        </p15:guide>
        <p15:guide id="108" orient="horz" pos="3337">
          <p15:clr>
            <a:srgbClr val="F26B43"/>
          </p15:clr>
        </p15:guide>
        <p15:guide id="109" orient="horz" pos="3377">
          <p15:clr>
            <a:srgbClr val="F26B43"/>
          </p15:clr>
        </p15:guide>
        <p15:guide id="110" orient="horz" pos="3412">
          <p15:clr>
            <a:srgbClr val="F26B43"/>
          </p15:clr>
        </p15:guide>
        <p15:guide id="111" orient="horz" pos="3453">
          <p15:clr>
            <a:srgbClr val="F26B43"/>
          </p15:clr>
        </p15:guide>
        <p15:guide id="112" orient="horz" pos="3475">
          <p15:clr>
            <a:srgbClr val="F26B43"/>
          </p15:clr>
        </p15:guide>
        <p15:guide id="113" orient="horz" pos="3527">
          <p15:clr>
            <a:srgbClr val="F26B43"/>
          </p15:clr>
        </p15:guide>
        <p15:guide id="114" orient="horz" pos="3561">
          <p15:clr>
            <a:srgbClr val="F26B43"/>
          </p15:clr>
        </p15:guide>
        <p15:guide id="115" orient="horz" pos="3601">
          <p15:clr>
            <a:srgbClr val="F26B43"/>
          </p15:clr>
        </p15:guide>
        <p15:guide id="116" orient="horz" pos="3636">
          <p15:clr>
            <a:srgbClr val="F26B43"/>
          </p15:clr>
        </p15:guide>
        <p15:guide id="117" orient="horz" pos="3676">
          <p15:clr>
            <a:srgbClr val="F26B43"/>
          </p15:clr>
        </p15:guide>
        <p15:guide id="118" orient="horz" pos="3711">
          <p15:clr>
            <a:srgbClr val="F26B43"/>
          </p15:clr>
        </p15:guide>
        <p15:guide id="119" orient="horz" pos="3751">
          <p15:clr>
            <a:srgbClr val="F26B43"/>
          </p15:clr>
        </p15:guide>
        <p15:guide id="120" orient="horz" pos="3786">
          <p15:clr>
            <a:srgbClr val="F26B43"/>
          </p15:clr>
        </p15:guide>
        <p15:guide id="121" orient="horz" pos="3826">
          <p15:clr>
            <a:srgbClr val="F26B43"/>
          </p15:clr>
        </p15:guide>
        <p15:guide id="122" orient="horz" pos="3861">
          <p15:clr>
            <a:srgbClr val="F26B43"/>
          </p15:clr>
        </p15:guide>
        <p15:guide id="123" orient="horz" pos="3901">
          <p15:clr>
            <a:srgbClr val="F26B43"/>
          </p15:clr>
        </p15:guide>
        <p15:guide id="12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very-center.cloud.sap/ai-estimato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9376B-969E-0668-DBEC-CFB939B67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29F00B-4736-4885-1F4B-EC0A1ED0BCB4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1773" fontAlgn="base">
              <a:spcBef>
                <a:spcPct val="0"/>
              </a:spcBef>
              <a:spcAft>
                <a:spcPct val="0"/>
              </a:spcAft>
            </a:pPr>
            <a:endParaRPr lang="en-US" sz="1400" kern="0"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latin typeface="72 Brand Medium" panose="020B05040306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269B10-0943-CBC5-9EEB-A48AF6B7AB4D}"/>
              </a:ext>
            </a:extLst>
          </p:cNvPr>
          <p:cNvSpPr txBox="1"/>
          <p:nvPr/>
        </p:nvSpPr>
        <p:spPr>
          <a:xfrm>
            <a:off x="2132162" y="412938"/>
            <a:ext cx="792767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5400" dirty="0">
                <a:solidFill>
                  <a:srgbClr val="FFFFFF"/>
                </a:solidFill>
                <a:latin typeface="72 Brand Medium" panose="020B0504030603020204" pitchFamily="34" charset="0"/>
              </a:rPr>
              <a:t>Frontline Technology Summit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5861EC-34DE-2D1B-F45E-18889B0741B8}"/>
              </a:ext>
            </a:extLst>
          </p:cNvPr>
          <p:cNvGrpSpPr/>
          <p:nvPr/>
        </p:nvGrpSpPr>
        <p:grpSpPr>
          <a:xfrm>
            <a:off x="3242169" y="5200724"/>
            <a:ext cx="5809957" cy="747475"/>
            <a:chOff x="3488788" y="5486400"/>
            <a:chExt cx="5809957" cy="747475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22A05AB-24D5-518F-DD12-A723568A45B9}"/>
                </a:ext>
              </a:extLst>
            </p:cNvPr>
            <p:cNvSpPr/>
            <p:nvPr/>
          </p:nvSpPr>
          <p:spPr>
            <a:xfrm>
              <a:off x="3488788" y="5486400"/>
              <a:ext cx="5809957" cy="74747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A29384-6CBB-54F9-F7FB-CE673E771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1527" y="5530150"/>
              <a:ext cx="4643604" cy="67719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BAC6432-B6AC-5381-3FE9-62689AA6DB86}"/>
              </a:ext>
            </a:extLst>
          </p:cNvPr>
          <p:cNvSpPr txBox="1"/>
          <p:nvPr/>
        </p:nvSpPr>
        <p:spPr>
          <a:xfrm>
            <a:off x="2474726" y="2521982"/>
            <a:ext cx="864597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Topic:  </a:t>
            </a:r>
            <a:r>
              <a:rPr lang="en-US" b="1" dirty="0">
                <a:solidFill>
                  <a:schemeClr val="bg1"/>
                </a:solidFill>
              </a:rPr>
              <a:t>Session 2: Supply Chain Orchestration &amp; 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0CBD6C-1395-71A8-555F-B371988B2D3C}"/>
              </a:ext>
            </a:extLst>
          </p:cNvPr>
          <p:cNvSpPr txBox="1"/>
          <p:nvPr/>
        </p:nvSpPr>
        <p:spPr>
          <a:xfrm>
            <a:off x="4313905" y="3512358"/>
            <a:ext cx="61558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2400" dirty="0">
                <a:solidFill>
                  <a:srgbClr val="FFFFFF"/>
                </a:solidFill>
                <a:latin typeface="72 Brand Book" panose="020B0404030603020204" pitchFamily="34" charset="0"/>
              </a:rPr>
              <a:t>Dean Jackson</a:t>
            </a:r>
          </a:p>
          <a:p>
            <a:pPr defTabSz="914400"/>
            <a:r>
              <a:rPr lang="en-US" sz="1600" dirty="0" err="1">
                <a:solidFill>
                  <a:srgbClr val="FFFFFF"/>
                </a:solidFill>
                <a:latin typeface="72 Brand Book" panose="020B0404030603020204" pitchFamily="34" charset="0"/>
              </a:rPr>
              <a:t>Mygo</a:t>
            </a:r>
            <a:r>
              <a:rPr lang="en-US" sz="1600" dirty="0">
                <a:solidFill>
                  <a:srgbClr val="FFFFFF"/>
                </a:solidFill>
                <a:latin typeface="72 Brand Book" panose="020B0404030603020204" pitchFamily="34" charset="0"/>
              </a:rPr>
              <a:t> Consulting, Inc.</a:t>
            </a:r>
          </a:p>
          <a:p>
            <a:pPr defTabSz="914400"/>
            <a:r>
              <a:rPr lang="en-US" sz="1600" dirty="0">
                <a:solidFill>
                  <a:srgbClr val="FFFFFF"/>
                </a:solidFill>
                <a:latin typeface="72 Brand Book" panose="020B0404030603020204" pitchFamily="34" charset="0"/>
              </a:rPr>
              <a:t>VP Strategic Partnerships and Enablement</a:t>
            </a:r>
          </a:p>
        </p:txBody>
      </p:sp>
    </p:spTree>
    <p:extLst>
      <p:ext uri="{BB962C8B-B14F-4D97-AF65-F5344CB8AC3E}">
        <p14:creationId xmlns:p14="http://schemas.microsoft.com/office/powerpoint/2010/main" val="3582576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89267" y="219456"/>
            <a:ext cx="11216640" cy="6339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EWM KPI / ON-TIME-IN-FULL (OTIF)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489267" y="829056"/>
            <a:ext cx="1121664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i="1" dirty="0">
                <a:solidFill>
                  <a:srgbClr val="2ED5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calculates OTIF in real-time from EWM delivery and goods issue data</a:t>
            </a:r>
            <a:endParaRPr lang="en-US" sz="1733" dirty="0"/>
          </a:p>
        </p:txBody>
      </p:sp>
      <p:sp>
        <p:nvSpPr>
          <p:cNvPr id="5" name="Shape 3"/>
          <p:cNvSpPr/>
          <p:nvPr/>
        </p:nvSpPr>
        <p:spPr>
          <a:xfrm>
            <a:off x="489267" y="1341120"/>
            <a:ext cx="11216640" cy="950976"/>
          </a:xfrm>
          <a:prstGeom prst="rect">
            <a:avLst/>
          </a:prstGeom>
          <a:solidFill>
            <a:srgbClr val="1A2E44"/>
          </a:solidFill>
          <a:ln w="19050">
            <a:solidFill>
              <a:srgbClr val="2ED573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6" name="Text 4"/>
          <p:cNvSpPr/>
          <p:nvPr/>
        </p:nvSpPr>
        <p:spPr>
          <a:xfrm>
            <a:off x="733107" y="1414272"/>
            <a:ext cx="304800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2ED5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📐  OTIF Definition: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733107" y="1780032"/>
            <a:ext cx="10850880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ON-TIME  =  Goods Issue posted on or before the Requested Delivery Date     |     IN-FULL  =  All ordered quantities picked, packed &amp; shipped with no shortages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89267" y="2499360"/>
            <a:ext cx="3596640" cy="1584960"/>
          </a:xfrm>
          <a:prstGeom prst="rect">
            <a:avLst/>
          </a:prstGeom>
          <a:solidFill>
            <a:srgbClr val="162538"/>
          </a:solidFill>
          <a:ln w="25400">
            <a:solidFill>
              <a:srgbClr val="FF9F1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9" name="Text 7"/>
          <p:cNvSpPr/>
          <p:nvPr/>
        </p:nvSpPr>
        <p:spPr>
          <a:xfrm>
            <a:off x="635571" y="2584704"/>
            <a:ext cx="329184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FF9F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TODAY'S OTIF</a:t>
            </a:r>
            <a:endParaRPr lang="en-US" sz="1467" dirty="0"/>
          </a:p>
        </p:txBody>
      </p:sp>
      <p:sp>
        <p:nvSpPr>
          <p:cNvPr id="10" name="Text 8"/>
          <p:cNvSpPr/>
          <p:nvPr/>
        </p:nvSpPr>
        <p:spPr>
          <a:xfrm>
            <a:off x="635571" y="2901696"/>
            <a:ext cx="329184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⚠️ 87.3%</a:t>
            </a:r>
            <a:endParaRPr lang="en-US" sz="4000" dirty="0"/>
          </a:p>
        </p:txBody>
      </p:sp>
      <p:sp>
        <p:nvSpPr>
          <p:cNvPr id="11" name="Text 9"/>
          <p:cNvSpPr/>
          <p:nvPr/>
        </p:nvSpPr>
        <p:spPr>
          <a:xfrm>
            <a:off x="635571" y="3621024"/>
            <a:ext cx="329184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i="1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4.2% vs yesterday</a:t>
            </a:r>
            <a:endParaRPr lang="en-US" sz="1467" dirty="0"/>
          </a:p>
        </p:txBody>
      </p:sp>
      <p:sp>
        <p:nvSpPr>
          <p:cNvPr id="12" name="Shape 10"/>
          <p:cNvSpPr/>
          <p:nvPr/>
        </p:nvSpPr>
        <p:spPr>
          <a:xfrm>
            <a:off x="4329747" y="2499360"/>
            <a:ext cx="3596640" cy="1584960"/>
          </a:xfrm>
          <a:prstGeom prst="rect">
            <a:avLst/>
          </a:prstGeom>
          <a:solidFill>
            <a:srgbClr val="162538"/>
          </a:solidFill>
          <a:ln w="25400">
            <a:solidFill>
              <a:srgbClr val="FF4757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13" name="Text 11"/>
          <p:cNvSpPr/>
          <p:nvPr/>
        </p:nvSpPr>
        <p:spPr>
          <a:xfrm>
            <a:off x="4476051" y="2584704"/>
            <a:ext cx="329184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FF47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LATE SHIPMENTS</a:t>
            </a:r>
            <a:endParaRPr lang="en-US" sz="1467" dirty="0"/>
          </a:p>
        </p:txBody>
      </p:sp>
      <p:sp>
        <p:nvSpPr>
          <p:cNvPr id="14" name="Text 12"/>
          <p:cNvSpPr/>
          <p:nvPr/>
        </p:nvSpPr>
        <p:spPr>
          <a:xfrm>
            <a:off x="4476051" y="2901696"/>
            <a:ext cx="329184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🔴 14</a:t>
            </a:r>
            <a:endParaRPr lang="en-US" sz="4000" dirty="0"/>
          </a:p>
        </p:txBody>
      </p:sp>
      <p:sp>
        <p:nvSpPr>
          <p:cNvPr id="15" name="Text 13"/>
          <p:cNvSpPr/>
          <p:nvPr/>
        </p:nvSpPr>
        <p:spPr>
          <a:xfrm>
            <a:off x="4476051" y="3621024"/>
            <a:ext cx="329184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i="1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 of 112 today</a:t>
            </a:r>
            <a:endParaRPr lang="en-US" sz="1467" dirty="0"/>
          </a:p>
        </p:txBody>
      </p:sp>
      <p:sp>
        <p:nvSpPr>
          <p:cNvPr id="16" name="Shape 14"/>
          <p:cNvSpPr/>
          <p:nvPr/>
        </p:nvSpPr>
        <p:spPr>
          <a:xfrm>
            <a:off x="8170227" y="2499360"/>
            <a:ext cx="3596640" cy="1584960"/>
          </a:xfrm>
          <a:prstGeom prst="rect">
            <a:avLst/>
          </a:prstGeom>
          <a:solidFill>
            <a:srgbClr val="162538"/>
          </a:solidFill>
          <a:ln w="25400">
            <a:solidFill>
              <a:srgbClr val="FF6B35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17" name="Text 15"/>
          <p:cNvSpPr/>
          <p:nvPr/>
        </p:nvSpPr>
        <p:spPr>
          <a:xfrm>
            <a:off x="8316531" y="2584704"/>
            <a:ext cx="329184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FF6B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 SHIPMENTS</a:t>
            </a:r>
            <a:endParaRPr lang="en-US" sz="1467" dirty="0"/>
          </a:p>
        </p:txBody>
      </p:sp>
      <p:sp>
        <p:nvSpPr>
          <p:cNvPr id="18" name="Text 16"/>
          <p:cNvSpPr/>
          <p:nvPr/>
        </p:nvSpPr>
        <p:spPr>
          <a:xfrm>
            <a:off x="8316531" y="2901696"/>
            <a:ext cx="329184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⚠️ 6</a:t>
            </a:r>
            <a:endParaRPr lang="en-US" sz="4000" dirty="0"/>
          </a:p>
        </p:txBody>
      </p:sp>
      <p:sp>
        <p:nvSpPr>
          <p:cNvPr id="19" name="Text 17"/>
          <p:cNvSpPr/>
          <p:nvPr/>
        </p:nvSpPr>
        <p:spPr>
          <a:xfrm>
            <a:off x="8316531" y="3621024"/>
            <a:ext cx="329184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i="1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incomplete picks</a:t>
            </a:r>
            <a:endParaRPr lang="en-US" sz="1467" dirty="0"/>
          </a:p>
        </p:txBody>
      </p:sp>
      <p:sp>
        <p:nvSpPr>
          <p:cNvPr id="20" name="Text 18"/>
          <p:cNvSpPr/>
          <p:nvPr/>
        </p:nvSpPr>
        <p:spPr>
          <a:xfrm>
            <a:off x="489267" y="4291584"/>
            <a:ext cx="609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F0A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💬  WHAT JOULE ACTUALLY SAYS:</a:t>
            </a:r>
            <a:endParaRPr lang="en-US" sz="1467" dirty="0"/>
          </a:p>
        </p:txBody>
      </p:sp>
      <p:sp>
        <p:nvSpPr>
          <p:cNvPr id="21" name="Shape 19"/>
          <p:cNvSpPr/>
          <p:nvPr/>
        </p:nvSpPr>
        <p:spPr>
          <a:xfrm>
            <a:off x="489267" y="4693920"/>
            <a:ext cx="11216640" cy="792480"/>
          </a:xfrm>
          <a:prstGeom prst="rect">
            <a:avLst/>
          </a:prstGeom>
          <a:solidFill>
            <a:srgbClr val="0A2510"/>
          </a:solidFill>
          <a:ln w="12700">
            <a:solidFill>
              <a:srgbClr val="2ED573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22" name="Text 20"/>
          <p:cNvSpPr/>
          <p:nvPr/>
        </p:nvSpPr>
        <p:spPr>
          <a:xfrm>
            <a:off x="672147" y="4730496"/>
            <a:ext cx="158496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F0A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👤  Manager:</a:t>
            </a:r>
            <a:endParaRPr lang="en-US" sz="1467" dirty="0"/>
          </a:p>
        </p:txBody>
      </p:sp>
      <p:sp>
        <p:nvSpPr>
          <p:cNvPr id="23" name="Text 21"/>
          <p:cNvSpPr/>
          <p:nvPr/>
        </p:nvSpPr>
        <p:spPr>
          <a:xfrm>
            <a:off x="2074227" y="4730496"/>
            <a:ext cx="938784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”Hey AI, what is our OTIF performance today and which shipments are at risk?"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89267" y="5559552"/>
            <a:ext cx="11216640" cy="950976"/>
          </a:xfrm>
          <a:prstGeom prst="rect">
            <a:avLst/>
          </a:prstGeom>
          <a:solidFill>
            <a:srgbClr val="0D1F2D"/>
          </a:solidFill>
          <a:ln w="12700">
            <a:solidFill>
              <a:srgbClr val="0070F2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25" name="Text 23"/>
          <p:cNvSpPr/>
          <p:nvPr/>
        </p:nvSpPr>
        <p:spPr>
          <a:xfrm>
            <a:off x="672147" y="5608320"/>
            <a:ext cx="146304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0070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🤖  Ai Said:</a:t>
            </a:r>
            <a:endParaRPr lang="en-US" sz="1467" dirty="0"/>
          </a:p>
        </p:txBody>
      </p:sp>
      <p:sp>
        <p:nvSpPr>
          <p:cNvPr id="26" name="Text 24"/>
          <p:cNvSpPr/>
          <p:nvPr/>
        </p:nvSpPr>
        <p:spPr>
          <a:xfrm>
            <a:off x="2074227" y="5608320"/>
            <a:ext cx="950976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33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"Your OTIF today is 87.3% — below the 95% target. 14 shipments missed the delivery window; 6 have quantity shortages. Top risk: Shipping Point DE01, where 9 late deliveries share route EU-WEST. I can show you the affected DOs or draft a carrier alert — which would you prefer?"</a:t>
            </a:r>
            <a:endParaRPr lang="en-US" sz="153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89267" y="219456"/>
            <a:ext cx="11216640" cy="6339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b="1" dirty="0"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PROBLEM: "STOCK ON RESOURCES" SHIPMENTS</a:t>
            </a:r>
            <a:endParaRPr lang="en-US" sz="2933" dirty="0"/>
          </a:p>
        </p:txBody>
      </p:sp>
      <p:sp>
        <p:nvSpPr>
          <p:cNvPr id="4" name="Text 2"/>
          <p:cNvSpPr/>
          <p:nvPr/>
        </p:nvSpPr>
        <p:spPr>
          <a:xfrm>
            <a:off x="489267" y="829056"/>
            <a:ext cx="1121664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i="1" dirty="0">
                <a:solidFill>
                  <a:srgbClr val="FF47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a system glitch locks a resource, shipments pile up silently — Joule spots this before it becomes a crisis</a:t>
            </a:r>
            <a:endParaRPr lang="en-US" sz="1733" dirty="0"/>
          </a:p>
        </p:txBody>
      </p:sp>
      <p:sp>
        <p:nvSpPr>
          <p:cNvPr id="5" name="Shape 3"/>
          <p:cNvSpPr/>
          <p:nvPr/>
        </p:nvSpPr>
        <p:spPr>
          <a:xfrm>
            <a:off x="489267" y="1316736"/>
            <a:ext cx="5364480" cy="2011680"/>
          </a:xfrm>
          <a:prstGeom prst="rect">
            <a:avLst/>
          </a:prstGeom>
          <a:solidFill>
            <a:srgbClr val="1A2E44"/>
          </a:solidFill>
          <a:ln w="19050">
            <a:solidFill>
              <a:srgbClr val="FF6B35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6" name="Text 4"/>
          <p:cNvSpPr/>
          <p:nvPr/>
        </p:nvSpPr>
        <p:spPr>
          <a:xfrm>
            <a:off x="672147" y="1389888"/>
            <a:ext cx="499872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b="1" dirty="0">
                <a:solidFill>
                  <a:srgbClr val="FF6B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⚠️  What ‘Stock on Resource' Means</a:t>
            </a:r>
            <a:endParaRPr lang="en-US" sz="1733" dirty="0"/>
          </a:p>
        </p:txBody>
      </p:sp>
      <p:sp>
        <p:nvSpPr>
          <p:cNvPr id="7" name="Text 5"/>
          <p:cNvSpPr/>
          <p:nvPr/>
        </p:nvSpPr>
        <p:spPr>
          <a:xfrm>
            <a:off x="672147" y="1853184"/>
            <a:ext cx="518160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 A Transfer Order is assigned to a resource (forklift, dock, printer)</a:t>
            </a:r>
            <a:endParaRPr lang="en-US" sz="1467" dirty="0"/>
          </a:p>
        </p:txBody>
      </p:sp>
      <p:sp>
        <p:nvSpPr>
          <p:cNvPr id="8" name="Text 6"/>
          <p:cNvSpPr/>
          <p:nvPr/>
        </p:nvSpPr>
        <p:spPr>
          <a:xfrm>
            <a:off x="672147" y="2194560"/>
            <a:ext cx="493776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 Resource has a system error or lock — cannot process the TO</a:t>
            </a:r>
            <a:endParaRPr lang="en-US" sz="1467" dirty="0"/>
          </a:p>
        </p:txBody>
      </p:sp>
      <p:sp>
        <p:nvSpPr>
          <p:cNvPr id="9" name="Text 7"/>
          <p:cNvSpPr/>
          <p:nvPr/>
        </p:nvSpPr>
        <p:spPr>
          <a:xfrm>
            <a:off x="672147" y="2535936"/>
            <a:ext cx="493776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 The TO sits queued indefinitely — no alert is raised</a:t>
            </a:r>
            <a:endParaRPr lang="en-US" sz="1467" dirty="0"/>
          </a:p>
        </p:txBody>
      </p:sp>
      <p:sp>
        <p:nvSpPr>
          <p:cNvPr id="10" name="Text 8"/>
          <p:cNvSpPr/>
          <p:nvPr/>
        </p:nvSpPr>
        <p:spPr>
          <a:xfrm>
            <a:off x="672146" y="2877312"/>
            <a:ext cx="5303521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 Shipment misses the loading window → late despatch → OTIF hit</a:t>
            </a:r>
            <a:endParaRPr lang="en-US" sz="1467" dirty="0"/>
          </a:p>
        </p:txBody>
      </p:sp>
      <p:sp>
        <p:nvSpPr>
          <p:cNvPr id="11" name="Shape 9"/>
          <p:cNvSpPr/>
          <p:nvPr/>
        </p:nvSpPr>
        <p:spPr>
          <a:xfrm>
            <a:off x="5975668" y="1316736"/>
            <a:ext cx="6114732" cy="2011680"/>
          </a:xfrm>
          <a:prstGeom prst="rect">
            <a:avLst/>
          </a:prstGeom>
          <a:solidFill>
            <a:srgbClr val="1A2E44"/>
          </a:solidFill>
          <a:ln w="19050">
            <a:solidFill>
              <a:srgbClr val="2ED573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12" name="Text 10"/>
          <p:cNvSpPr/>
          <p:nvPr/>
        </p:nvSpPr>
        <p:spPr>
          <a:xfrm>
            <a:off x="6402387" y="1389888"/>
            <a:ext cx="512064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b="1" dirty="0">
                <a:solidFill>
                  <a:srgbClr val="2ED5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How AI Detects It</a:t>
            </a:r>
            <a:endParaRPr lang="en-US" sz="1733" dirty="0"/>
          </a:p>
        </p:txBody>
      </p:sp>
      <p:sp>
        <p:nvSpPr>
          <p:cNvPr id="13" name="Text 11"/>
          <p:cNvSpPr/>
          <p:nvPr/>
        </p:nvSpPr>
        <p:spPr>
          <a:xfrm>
            <a:off x="6173786" y="1853184"/>
            <a:ext cx="6620369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Monitors TO age — flags TOs unconfirmed beyond threshold (e.g. 30 min)</a:t>
            </a:r>
            <a:endParaRPr lang="en-US" sz="1467" dirty="0"/>
          </a:p>
        </p:txBody>
      </p:sp>
      <p:sp>
        <p:nvSpPr>
          <p:cNvPr id="14" name="Text 12"/>
          <p:cNvSpPr/>
          <p:nvPr/>
        </p:nvSpPr>
        <p:spPr>
          <a:xfrm>
            <a:off x="6173787" y="2194560"/>
            <a:ext cx="571500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Checks resource status log — identifies error codes on assigned resource</a:t>
            </a:r>
            <a:endParaRPr lang="en-US" sz="1467" dirty="0"/>
          </a:p>
        </p:txBody>
      </p:sp>
      <p:sp>
        <p:nvSpPr>
          <p:cNvPr id="15" name="Text 13"/>
          <p:cNvSpPr/>
          <p:nvPr/>
        </p:nvSpPr>
        <p:spPr>
          <a:xfrm>
            <a:off x="6173787" y="2535936"/>
            <a:ext cx="601980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Cross-checks other TOs on same resource — spots systemic glitch pattern</a:t>
            </a:r>
            <a:endParaRPr lang="en-US" sz="1467" dirty="0"/>
          </a:p>
        </p:txBody>
      </p:sp>
      <p:sp>
        <p:nvSpPr>
          <p:cNvPr id="16" name="Text 14"/>
          <p:cNvSpPr/>
          <p:nvPr/>
        </p:nvSpPr>
        <p:spPr>
          <a:xfrm>
            <a:off x="6173786" y="2877312"/>
            <a:ext cx="6019799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Raises proactive alert to shift manager before the delivery window closes</a:t>
            </a:r>
            <a:endParaRPr lang="en-US" sz="1467" dirty="0"/>
          </a:p>
        </p:txBody>
      </p:sp>
      <p:sp>
        <p:nvSpPr>
          <p:cNvPr id="17" name="Text 15"/>
          <p:cNvSpPr/>
          <p:nvPr/>
        </p:nvSpPr>
        <p:spPr>
          <a:xfrm>
            <a:off x="489267" y="3389376"/>
            <a:ext cx="11216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F0A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🚨  AI PROACTIVE ALERT — What Joule pushes to the manager:</a:t>
            </a:r>
            <a:endParaRPr lang="en-US" sz="1467" dirty="0"/>
          </a:p>
        </p:txBody>
      </p:sp>
      <p:sp>
        <p:nvSpPr>
          <p:cNvPr id="18" name="Shape 16"/>
          <p:cNvSpPr/>
          <p:nvPr/>
        </p:nvSpPr>
        <p:spPr>
          <a:xfrm>
            <a:off x="489267" y="3803904"/>
            <a:ext cx="11216640" cy="1219200"/>
          </a:xfrm>
          <a:prstGeom prst="rect">
            <a:avLst/>
          </a:prstGeom>
          <a:solidFill>
            <a:srgbClr val="200A0A"/>
          </a:solidFill>
          <a:ln w="19050">
            <a:solidFill>
              <a:srgbClr val="FF4757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19" name="Text 17"/>
          <p:cNvSpPr/>
          <p:nvPr/>
        </p:nvSpPr>
        <p:spPr>
          <a:xfrm>
            <a:off x="672147" y="3864864"/>
            <a:ext cx="36576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FF47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🔴  AI ALERT — 14:23</a:t>
            </a:r>
            <a:endParaRPr lang="en-US" sz="1467" dirty="0"/>
          </a:p>
        </p:txBody>
      </p:sp>
      <p:sp>
        <p:nvSpPr>
          <p:cNvPr id="20" name="Text 18"/>
          <p:cNvSpPr/>
          <p:nvPr/>
        </p:nvSpPr>
        <p:spPr>
          <a:xfrm>
            <a:off x="672147" y="4206240"/>
            <a:ext cx="10972800" cy="755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33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"3 Transfer Orders have been stuck on Forklift Resource FLT-07 (Dock 4) for 47 minutes. Error code WM-301 detected on this resource. These TOs cover Delivery Orders 4500112, 4500118, 4500124 — all due for despatch by 15:00. At current status, all 3 will miss the cut-off. Suggested actions: ① Re-assign TOs to FLT-09 (available, same zone)  ② Log IT ticket for FLT-07  ③ Notify carrier of potential delay."</a:t>
            </a:r>
            <a:endParaRPr lang="en-US" sz="1533" dirty="0"/>
          </a:p>
        </p:txBody>
      </p:sp>
      <p:sp>
        <p:nvSpPr>
          <p:cNvPr id="21" name="Text 19"/>
          <p:cNvSpPr/>
          <p:nvPr/>
        </p:nvSpPr>
        <p:spPr>
          <a:xfrm>
            <a:off x="489267" y="5181600"/>
            <a:ext cx="609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F0A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⚡  AI CAN TRIGGER (with manager approval):</a:t>
            </a:r>
            <a:endParaRPr lang="en-US" sz="1467" dirty="0"/>
          </a:p>
        </p:txBody>
      </p:sp>
      <p:sp>
        <p:nvSpPr>
          <p:cNvPr id="22" name="Shape 20"/>
          <p:cNvSpPr/>
          <p:nvPr/>
        </p:nvSpPr>
        <p:spPr>
          <a:xfrm>
            <a:off x="489267" y="5608320"/>
            <a:ext cx="2133600" cy="999744"/>
          </a:xfrm>
          <a:prstGeom prst="rect">
            <a:avLst/>
          </a:prstGeom>
          <a:solidFill>
            <a:srgbClr val="1A2E44"/>
          </a:solidFill>
          <a:ln w="19050">
            <a:solidFill>
              <a:srgbClr val="2ED573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23" name="Text 21"/>
          <p:cNvSpPr/>
          <p:nvPr/>
        </p:nvSpPr>
        <p:spPr>
          <a:xfrm>
            <a:off x="489267" y="5644896"/>
            <a:ext cx="213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dirty="0">
                <a:solidFill>
                  <a:srgbClr val="000000"/>
                </a:solidFill>
              </a:rPr>
              <a:t>🔁</a:t>
            </a:r>
            <a:endParaRPr lang="en-US" sz="2133" dirty="0"/>
          </a:p>
        </p:txBody>
      </p:sp>
      <p:sp>
        <p:nvSpPr>
          <p:cNvPr id="24" name="Text 22"/>
          <p:cNvSpPr/>
          <p:nvPr/>
        </p:nvSpPr>
        <p:spPr>
          <a:xfrm>
            <a:off x="550227" y="6010656"/>
            <a:ext cx="2011680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333" b="1" dirty="0">
                <a:solidFill>
                  <a:srgbClr val="2ED5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Re-assign TOs</a:t>
            </a:r>
            <a:endParaRPr lang="en-US" sz="1333" dirty="0"/>
          </a:p>
          <a:p>
            <a:pPr algn="ctr"/>
            <a:r>
              <a:rPr lang="en-US" sz="1333" b="1" dirty="0">
                <a:solidFill>
                  <a:srgbClr val="2ED5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FLT-09</a:t>
            </a:r>
            <a:endParaRPr lang="en-US" sz="1333" dirty="0"/>
          </a:p>
        </p:txBody>
      </p:sp>
      <p:sp>
        <p:nvSpPr>
          <p:cNvPr id="25" name="Shape 23"/>
          <p:cNvSpPr/>
          <p:nvPr/>
        </p:nvSpPr>
        <p:spPr>
          <a:xfrm>
            <a:off x="2805747" y="5608320"/>
            <a:ext cx="2133600" cy="999744"/>
          </a:xfrm>
          <a:prstGeom prst="rect">
            <a:avLst/>
          </a:prstGeom>
          <a:solidFill>
            <a:srgbClr val="1A2E44"/>
          </a:solidFill>
          <a:ln w="19050">
            <a:solidFill>
              <a:srgbClr val="0070F2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26" name="Text 24"/>
          <p:cNvSpPr/>
          <p:nvPr/>
        </p:nvSpPr>
        <p:spPr>
          <a:xfrm>
            <a:off x="2805747" y="5644896"/>
            <a:ext cx="213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dirty="0">
                <a:solidFill>
                  <a:srgbClr val="000000"/>
                </a:solidFill>
              </a:rPr>
              <a:t>🎫</a:t>
            </a:r>
            <a:endParaRPr lang="en-US" sz="2133" dirty="0"/>
          </a:p>
        </p:txBody>
      </p:sp>
      <p:sp>
        <p:nvSpPr>
          <p:cNvPr id="27" name="Text 25"/>
          <p:cNvSpPr/>
          <p:nvPr/>
        </p:nvSpPr>
        <p:spPr>
          <a:xfrm>
            <a:off x="2866707" y="6010656"/>
            <a:ext cx="2011680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333" b="1" dirty="0">
                <a:solidFill>
                  <a:srgbClr val="0070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Auto-raise</a:t>
            </a:r>
            <a:endParaRPr lang="en-US" sz="1333" dirty="0"/>
          </a:p>
          <a:p>
            <a:pPr algn="ctr"/>
            <a:r>
              <a:rPr lang="en-US" sz="1333" b="1" dirty="0">
                <a:solidFill>
                  <a:srgbClr val="0070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incident</a:t>
            </a:r>
            <a:endParaRPr lang="en-US" sz="1333" dirty="0"/>
          </a:p>
        </p:txBody>
      </p:sp>
      <p:sp>
        <p:nvSpPr>
          <p:cNvPr id="28" name="Shape 26"/>
          <p:cNvSpPr/>
          <p:nvPr/>
        </p:nvSpPr>
        <p:spPr>
          <a:xfrm>
            <a:off x="5122227" y="5608320"/>
            <a:ext cx="2133600" cy="999744"/>
          </a:xfrm>
          <a:prstGeom prst="rect">
            <a:avLst/>
          </a:prstGeom>
          <a:solidFill>
            <a:srgbClr val="1A2E44"/>
          </a:solidFill>
          <a:ln w="19050">
            <a:solidFill>
              <a:srgbClr val="FF9F1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29" name="Text 27"/>
          <p:cNvSpPr/>
          <p:nvPr/>
        </p:nvSpPr>
        <p:spPr>
          <a:xfrm>
            <a:off x="5122227" y="5644896"/>
            <a:ext cx="213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dirty="0">
                <a:solidFill>
                  <a:srgbClr val="000000"/>
                </a:solidFill>
              </a:rPr>
              <a:t>📧</a:t>
            </a:r>
            <a:endParaRPr lang="en-US" sz="2133" dirty="0"/>
          </a:p>
        </p:txBody>
      </p:sp>
      <p:sp>
        <p:nvSpPr>
          <p:cNvPr id="30" name="Text 28"/>
          <p:cNvSpPr/>
          <p:nvPr/>
        </p:nvSpPr>
        <p:spPr>
          <a:xfrm>
            <a:off x="5183187" y="6010656"/>
            <a:ext cx="2011680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333" b="1" dirty="0">
                <a:solidFill>
                  <a:srgbClr val="FF9F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 carrier</a:t>
            </a:r>
            <a:endParaRPr lang="en-US" sz="1333" dirty="0"/>
          </a:p>
          <a:p>
            <a:pPr algn="ctr"/>
            <a:r>
              <a:rPr lang="en-US" sz="1333" b="1" dirty="0">
                <a:solidFill>
                  <a:srgbClr val="FF9F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delay notice</a:t>
            </a:r>
            <a:endParaRPr lang="en-US" sz="1333" dirty="0"/>
          </a:p>
        </p:txBody>
      </p:sp>
      <p:sp>
        <p:nvSpPr>
          <p:cNvPr id="31" name="Shape 29"/>
          <p:cNvSpPr/>
          <p:nvPr/>
        </p:nvSpPr>
        <p:spPr>
          <a:xfrm>
            <a:off x="7438707" y="5608320"/>
            <a:ext cx="2133600" cy="999744"/>
          </a:xfrm>
          <a:prstGeom prst="rect">
            <a:avLst/>
          </a:prstGeom>
          <a:solidFill>
            <a:srgbClr val="1A2E44"/>
          </a:solidFill>
          <a:ln w="19050">
            <a:solidFill>
              <a:srgbClr val="00C9C8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32" name="Text 30"/>
          <p:cNvSpPr/>
          <p:nvPr/>
        </p:nvSpPr>
        <p:spPr>
          <a:xfrm>
            <a:off x="7438707" y="5644896"/>
            <a:ext cx="213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dirty="0">
                <a:solidFill>
                  <a:srgbClr val="000000"/>
                </a:solidFill>
              </a:rPr>
              <a:t>📊</a:t>
            </a:r>
            <a:endParaRPr lang="en-US" sz="2133" dirty="0"/>
          </a:p>
        </p:txBody>
      </p:sp>
      <p:sp>
        <p:nvSpPr>
          <p:cNvPr id="33" name="Text 31"/>
          <p:cNvSpPr/>
          <p:nvPr/>
        </p:nvSpPr>
        <p:spPr>
          <a:xfrm>
            <a:off x="7499667" y="6010656"/>
            <a:ext cx="2011680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333" b="1" dirty="0">
                <a:solidFill>
                  <a:srgbClr val="00C9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Update OTIF</a:t>
            </a:r>
            <a:endParaRPr lang="en-US" sz="1333" dirty="0"/>
          </a:p>
          <a:p>
            <a:pPr algn="ctr"/>
            <a:r>
              <a:rPr lang="en-US" sz="1333" b="1" dirty="0">
                <a:solidFill>
                  <a:srgbClr val="00C9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dashboard</a:t>
            </a:r>
            <a:endParaRPr lang="en-US" sz="1333" dirty="0"/>
          </a:p>
        </p:txBody>
      </p:sp>
      <p:sp>
        <p:nvSpPr>
          <p:cNvPr id="34" name="Shape 32"/>
          <p:cNvSpPr/>
          <p:nvPr/>
        </p:nvSpPr>
        <p:spPr>
          <a:xfrm>
            <a:off x="9755187" y="5608320"/>
            <a:ext cx="2133600" cy="999744"/>
          </a:xfrm>
          <a:prstGeom prst="rect">
            <a:avLst/>
          </a:prstGeom>
          <a:solidFill>
            <a:srgbClr val="1A2E44"/>
          </a:solidFill>
          <a:ln w="19050">
            <a:solidFill>
              <a:srgbClr val="9B5DE5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35" name="Text 33"/>
          <p:cNvSpPr/>
          <p:nvPr/>
        </p:nvSpPr>
        <p:spPr>
          <a:xfrm>
            <a:off x="9755187" y="5644896"/>
            <a:ext cx="213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dirty="0">
                <a:solidFill>
                  <a:srgbClr val="000000"/>
                </a:solidFill>
              </a:rPr>
              <a:t>📝</a:t>
            </a:r>
            <a:endParaRPr lang="en-US" sz="2133" dirty="0"/>
          </a:p>
        </p:txBody>
      </p:sp>
      <p:sp>
        <p:nvSpPr>
          <p:cNvPr id="36" name="Text 34"/>
          <p:cNvSpPr/>
          <p:nvPr/>
        </p:nvSpPr>
        <p:spPr>
          <a:xfrm>
            <a:off x="9816147" y="6010656"/>
            <a:ext cx="2011680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333" b="1" dirty="0">
                <a:solidFill>
                  <a:srgbClr val="9B5D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 exception</a:t>
            </a:r>
            <a:endParaRPr lang="en-US" sz="1333" dirty="0"/>
          </a:p>
          <a:p>
            <a:pPr algn="ctr"/>
            <a:r>
              <a:rPr lang="en-US" sz="1333" b="1" dirty="0">
                <a:solidFill>
                  <a:srgbClr val="9B5D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audit trail</a:t>
            </a:r>
            <a:endParaRPr lang="en-US" sz="133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489267" y="219456"/>
            <a:ext cx="1131417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b="1" dirty="0"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BACK TO BASICS</a:t>
            </a:r>
            <a:endParaRPr lang="en-US" sz="2933" dirty="0"/>
          </a:p>
        </p:txBody>
      </p:sp>
      <p:sp>
        <p:nvSpPr>
          <p:cNvPr id="6" name="Text 4"/>
          <p:cNvSpPr/>
          <p:nvPr/>
        </p:nvSpPr>
        <p:spPr>
          <a:xfrm>
            <a:off x="489267" y="877824"/>
            <a:ext cx="11216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Every AI Use Case Brief maps directly to these 10 concepts — each one tells IT something specific about what to build</a:t>
            </a:r>
            <a:endParaRPr lang="en-US" sz="1733" dirty="0"/>
          </a:p>
        </p:txBody>
      </p:sp>
      <p:sp>
        <p:nvSpPr>
          <p:cNvPr id="7" name="Shape 5"/>
          <p:cNvSpPr/>
          <p:nvPr/>
        </p:nvSpPr>
        <p:spPr>
          <a:xfrm>
            <a:off x="367347" y="1365504"/>
            <a:ext cx="5705856" cy="926592"/>
          </a:xfrm>
          <a:prstGeom prst="rect">
            <a:avLst/>
          </a:prstGeom>
          <a:solidFill>
            <a:srgbClr val="1A2E44"/>
          </a:solidFill>
          <a:ln w="12700">
            <a:solidFill>
              <a:srgbClr val="00C9C8"/>
            </a:solidFill>
            <a:prstDash val="solid"/>
          </a:ln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8" name="Shape 6"/>
          <p:cNvSpPr/>
          <p:nvPr/>
        </p:nvSpPr>
        <p:spPr>
          <a:xfrm>
            <a:off x="367347" y="1365504"/>
            <a:ext cx="85344" cy="926592"/>
          </a:xfrm>
          <a:prstGeom prst="rect">
            <a:avLst/>
          </a:prstGeom>
          <a:solidFill>
            <a:srgbClr val="00C9C8"/>
          </a:solidFill>
          <a:ln w="12700">
            <a:solidFill>
              <a:srgbClr val="00C9C8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9" name="Text 7"/>
          <p:cNvSpPr/>
          <p:nvPr/>
        </p:nvSpPr>
        <p:spPr>
          <a:xfrm>
            <a:off x="550227" y="1414272"/>
            <a:ext cx="170688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00C9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Parameter</a:t>
            </a:r>
            <a:endParaRPr lang="en-US" sz="1467" dirty="0"/>
          </a:p>
        </p:txBody>
      </p:sp>
      <p:sp>
        <p:nvSpPr>
          <p:cNvPr id="10" name="Shape 8"/>
          <p:cNvSpPr/>
          <p:nvPr/>
        </p:nvSpPr>
        <p:spPr>
          <a:xfrm>
            <a:off x="2342451" y="1438656"/>
            <a:ext cx="3596640" cy="268224"/>
          </a:xfrm>
          <a:prstGeom prst="rect">
            <a:avLst/>
          </a:prstGeom>
          <a:solidFill>
            <a:srgbClr val="00C9C8"/>
          </a:solidFill>
          <a:ln w="12700">
            <a:solidFill>
              <a:srgbClr val="00C9C8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1" name="Text 9"/>
          <p:cNvSpPr/>
          <p:nvPr/>
        </p:nvSpPr>
        <p:spPr>
          <a:xfrm>
            <a:off x="2342451" y="1438656"/>
            <a:ext cx="359664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33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WHAT IT CONFIGURES</a:t>
            </a:r>
            <a:endParaRPr lang="en-US" sz="1133" dirty="0"/>
          </a:p>
        </p:txBody>
      </p:sp>
      <p:sp>
        <p:nvSpPr>
          <p:cNvPr id="12" name="Text 10"/>
          <p:cNvSpPr/>
          <p:nvPr/>
        </p:nvSpPr>
        <p:spPr>
          <a:xfrm>
            <a:off x="550227" y="1767840"/>
            <a:ext cx="5388864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thresholds, rules or values should the AI use?</a:t>
            </a:r>
            <a:endParaRPr lang="en-US" sz="1333" dirty="0"/>
          </a:p>
        </p:txBody>
      </p:sp>
      <p:sp>
        <p:nvSpPr>
          <p:cNvPr id="13" name="Text 11"/>
          <p:cNvSpPr/>
          <p:nvPr/>
        </p:nvSpPr>
        <p:spPr>
          <a:xfrm>
            <a:off x="550227" y="2023872"/>
            <a:ext cx="538886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i="1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e.g. 'Flag any TO open on a resource for more than 20 minutes'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6317043" y="1365504"/>
            <a:ext cx="5705856" cy="926592"/>
          </a:xfrm>
          <a:prstGeom prst="rect">
            <a:avLst/>
          </a:prstGeom>
          <a:solidFill>
            <a:srgbClr val="1A2E44"/>
          </a:solidFill>
          <a:ln w="12700">
            <a:solidFill>
              <a:srgbClr val="0070F2"/>
            </a:solidFill>
            <a:prstDash val="solid"/>
          </a:ln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15" name="Shape 13"/>
          <p:cNvSpPr/>
          <p:nvPr/>
        </p:nvSpPr>
        <p:spPr>
          <a:xfrm>
            <a:off x="6317043" y="1365504"/>
            <a:ext cx="85344" cy="926592"/>
          </a:xfrm>
          <a:prstGeom prst="rect">
            <a:avLst/>
          </a:prstGeom>
          <a:solidFill>
            <a:srgbClr val="0070F2"/>
          </a:solidFill>
          <a:ln w="12700">
            <a:solidFill>
              <a:srgbClr val="0070F2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6" name="Text 14"/>
          <p:cNvSpPr/>
          <p:nvPr/>
        </p:nvSpPr>
        <p:spPr>
          <a:xfrm>
            <a:off x="6499923" y="1414272"/>
            <a:ext cx="170688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0070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 Data</a:t>
            </a:r>
            <a:endParaRPr lang="en-US" sz="1467" dirty="0"/>
          </a:p>
        </p:txBody>
      </p:sp>
      <p:sp>
        <p:nvSpPr>
          <p:cNvPr id="17" name="Shape 15"/>
          <p:cNvSpPr/>
          <p:nvPr/>
        </p:nvSpPr>
        <p:spPr>
          <a:xfrm>
            <a:off x="8292147" y="1438656"/>
            <a:ext cx="3596640" cy="268224"/>
          </a:xfrm>
          <a:prstGeom prst="rect">
            <a:avLst/>
          </a:prstGeom>
          <a:solidFill>
            <a:srgbClr val="0070F2"/>
          </a:solidFill>
          <a:ln w="12700">
            <a:solidFill>
              <a:srgbClr val="0070F2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8" name="Text 16"/>
          <p:cNvSpPr/>
          <p:nvPr/>
        </p:nvSpPr>
        <p:spPr>
          <a:xfrm>
            <a:off x="8292147" y="1438656"/>
            <a:ext cx="359664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33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WHAT IT KNOWS</a:t>
            </a:r>
            <a:endParaRPr lang="en-US" sz="1133" dirty="0"/>
          </a:p>
        </p:txBody>
      </p:sp>
      <p:sp>
        <p:nvSpPr>
          <p:cNvPr id="19" name="Text 17"/>
          <p:cNvSpPr/>
          <p:nvPr/>
        </p:nvSpPr>
        <p:spPr>
          <a:xfrm>
            <a:off x="6499923" y="1767840"/>
            <a:ext cx="5388864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SAP data, process docs or rules should Joule be trained on?</a:t>
            </a:r>
            <a:endParaRPr lang="en-US" sz="1333" dirty="0"/>
          </a:p>
        </p:txBody>
      </p:sp>
      <p:sp>
        <p:nvSpPr>
          <p:cNvPr id="20" name="Text 18"/>
          <p:cNvSpPr/>
          <p:nvPr/>
        </p:nvSpPr>
        <p:spPr>
          <a:xfrm>
            <a:off x="6499923" y="2023872"/>
            <a:ext cx="538886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i="1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e.g. 'EWM transfer order history, resource logs, delivery data'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367347" y="2389632"/>
            <a:ext cx="5705856" cy="926592"/>
          </a:xfrm>
          <a:prstGeom prst="rect">
            <a:avLst/>
          </a:prstGeom>
          <a:solidFill>
            <a:srgbClr val="1A2E44"/>
          </a:solidFill>
          <a:ln w="12700">
            <a:solidFill>
              <a:srgbClr val="FF6B35"/>
            </a:solidFill>
            <a:prstDash val="solid"/>
          </a:ln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22" name="Shape 20"/>
          <p:cNvSpPr/>
          <p:nvPr/>
        </p:nvSpPr>
        <p:spPr>
          <a:xfrm>
            <a:off x="367347" y="2389632"/>
            <a:ext cx="85344" cy="926592"/>
          </a:xfrm>
          <a:prstGeom prst="rect">
            <a:avLst/>
          </a:prstGeom>
          <a:solidFill>
            <a:srgbClr val="FF6B35"/>
          </a:solidFill>
          <a:ln w="1270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3" name="Text 21"/>
          <p:cNvSpPr/>
          <p:nvPr/>
        </p:nvSpPr>
        <p:spPr>
          <a:xfrm>
            <a:off x="550227" y="2438400"/>
            <a:ext cx="170688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FF6B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Hallucination</a:t>
            </a:r>
            <a:endParaRPr lang="en-US" sz="1467" dirty="0"/>
          </a:p>
        </p:txBody>
      </p:sp>
      <p:sp>
        <p:nvSpPr>
          <p:cNvPr id="24" name="Shape 22"/>
          <p:cNvSpPr/>
          <p:nvPr/>
        </p:nvSpPr>
        <p:spPr>
          <a:xfrm>
            <a:off x="2342451" y="2462784"/>
            <a:ext cx="3596640" cy="268224"/>
          </a:xfrm>
          <a:prstGeom prst="rect">
            <a:avLst/>
          </a:prstGeom>
          <a:solidFill>
            <a:srgbClr val="FF6B35"/>
          </a:solidFill>
          <a:ln w="1270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5" name="Text 23"/>
          <p:cNvSpPr/>
          <p:nvPr/>
        </p:nvSpPr>
        <p:spPr>
          <a:xfrm>
            <a:off x="2342451" y="2462784"/>
            <a:ext cx="359664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33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WHAT IT MUST NOT DO</a:t>
            </a:r>
            <a:endParaRPr lang="en-US" sz="1133" dirty="0"/>
          </a:p>
        </p:txBody>
      </p:sp>
      <p:sp>
        <p:nvSpPr>
          <p:cNvPr id="26" name="Text 24"/>
          <p:cNvSpPr/>
          <p:nvPr/>
        </p:nvSpPr>
        <p:spPr>
          <a:xfrm>
            <a:off x="550227" y="2791968"/>
            <a:ext cx="5388864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must Joule never guess? What answers need to be grounded in real data?</a:t>
            </a:r>
            <a:endParaRPr lang="en-US" sz="1333" dirty="0"/>
          </a:p>
        </p:txBody>
      </p:sp>
      <p:sp>
        <p:nvSpPr>
          <p:cNvPr id="27" name="Text 25"/>
          <p:cNvSpPr/>
          <p:nvPr/>
        </p:nvSpPr>
        <p:spPr>
          <a:xfrm>
            <a:off x="550227" y="3048000"/>
            <a:ext cx="538886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i="1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e.g. 'Never invent a stock location — always retrieve from EWM live'</a:t>
            </a:r>
            <a:endParaRPr lang="en-US" sz="1200" dirty="0"/>
          </a:p>
        </p:txBody>
      </p:sp>
      <p:sp>
        <p:nvSpPr>
          <p:cNvPr id="28" name="Shape 26"/>
          <p:cNvSpPr/>
          <p:nvPr/>
        </p:nvSpPr>
        <p:spPr>
          <a:xfrm>
            <a:off x="6317043" y="2389632"/>
            <a:ext cx="5705856" cy="926592"/>
          </a:xfrm>
          <a:prstGeom prst="rect">
            <a:avLst/>
          </a:prstGeom>
          <a:solidFill>
            <a:srgbClr val="1A2E44"/>
          </a:solidFill>
          <a:ln w="12700">
            <a:solidFill>
              <a:srgbClr val="F0AB00"/>
            </a:solidFill>
            <a:prstDash val="solid"/>
          </a:ln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29" name="Shape 27"/>
          <p:cNvSpPr/>
          <p:nvPr/>
        </p:nvSpPr>
        <p:spPr>
          <a:xfrm>
            <a:off x="6317043" y="2389632"/>
            <a:ext cx="85344" cy="926592"/>
          </a:xfrm>
          <a:prstGeom prst="rect">
            <a:avLst/>
          </a:prstGeom>
          <a:solidFill>
            <a:srgbClr val="F0AB00"/>
          </a:solidFill>
          <a:ln w="12700">
            <a:solidFill>
              <a:srgbClr val="F0AB00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0" name="Text 28"/>
          <p:cNvSpPr/>
          <p:nvPr/>
        </p:nvSpPr>
        <p:spPr>
          <a:xfrm>
            <a:off x="6499923" y="2438400"/>
            <a:ext cx="170688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F0A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Token</a:t>
            </a:r>
            <a:endParaRPr lang="en-US" sz="1467" dirty="0"/>
          </a:p>
        </p:txBody>
      </p:sp>
      <p:sp>
        <p:nvSpPr>
          <p:cNvPr id="31" name="Shape 29"/>
          <p:cNvSpPr/>
          <p:nvPr/>
        </p:nvSpPr>
        <p:spPr>
          <a:xfrm>
            <a:off x="8292147" y="2462784"/>
            <a:ext cx="3596640" cy="268224"/>
          </a:xfrm>
          <a:prstGeom prst="rect">
            <a:avLst/>
          </a:prstGeom>
          <a:solidFill>
            <a:srgbClr val="F0AB00"/>
          </a:solidFill>
          <a:ln w="12700">
            <a:solidFill>
              <a:srgbClr val="F0AB00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2" name="Text 30"/>
          <p:cNvSpPr/>
          <p:nvPr/>
        </p:nvSpPr>
        <p:spPr>
          <a:xfrm>
            <a:off x="8292147" y="2462784"/>
            <a:ext cx="359664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33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HOW YOU TALK TO IT</a:t>
            </a:r>
            <a:endParaRPr lang="en-US" sz="1133" dirty="0"/>
          </a:p>
        </p:txBody>
      </p:sp>
      <p:sp>
        <p:nvSpPr>
          <p:cNvPr id="33" name="Text 31"/>
          <p:cNvSpPr/>
          <p:nvPr/>
        </p:nvSpPr>
        <p:spPr>
          <a:xfrm>
            <a:off x="6499923" y="2791968"/>
            <a:ext cx="5388864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should the business phrase prompts to get the best results?</a:t>
            </a:r>
            <a:endParaRPr lang="en-US" sz="1333" dirty="0"/>
          </a:p>
        </p:txBody>
      </p:sp>
      <p:sp>
        <p:nvSpPr>
          <p:cNvPr id="34" name="Text 32"/>
          <p:cNvSpPr/>
          <p:nvPr/>
        </p:nvSpPr>
        <p:spPr>
          <a:xfrm>
            <a:off x="6499923" y="3048000"/>
            <a:ext cx="538886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i="1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e.g. 'Ask precisely: Delivery Order, date, shipping point'</a:t>
            </a:r>
            <a:endParaRPr lang="en-US" sz="1200" dirty="0"/>
          </a:p>
        </p:txBody>
      </p:sp>
      <p:sp>
        <p:nvSpPr>
          <p:cNvPr id="35" name="Shape 33"/>
          <p:cNvSpPr/>
          <p:nvPr/>
        </p:nvSpPr>
        <p:spPr>
          <a:xfrm>
            <a:off x="367347" y="3413760"/>
            <a:ext cx="5705856" cy="926592"/>
          </a:xfrm>
          <a:prstGeom prst="rect">
            <a:avLst/>
          </a:prstGeom>
          <a:solidFill>
            <a:srgbClr val="1A2E44"/>
          </a:solidFill>
          <a:ln w="12700">
            <a:solidFill>
              <a:srgbClr val="2ED573"/>
            </a:solidFill>
            <a:prstDash val="solid"/>
          </a:ln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36" name="Shape 34"/>
          <p:cNvSpPr/>
          <p:nvPr/>
        </p:nvSpPr>
        <p:spPr>
          <a:xfrm>
            <a:off x="367347" y="3413760"/>
            <a:ext cx="85344" cy="926592"/>
          </a:xfrm>
          <a:prstGeom prst="rect">
            <a:avLst/>
          </a:prstGeom>
          <a:solidFill>
            <a:srgbClr val="2ED573"/>
          </a:solidFill>
          <a:ln w="12700">
            <a:solidFill>
              <a:srgbClr val="2ED573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7" name="Text 35"/>
          <p:cNvSpPr/>
          <p:nvPr/>
        </p:nvSpPr>
        <p:spPr>
          <a:xfrm>
            <a:off x="550227" y="3462528"/>
            <a:ext cx="170688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2ED5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Source</a:t>
            </a:r>
            <a:endParaRPr lang="en-US" sz="1467" dirty="0"/>
          </a:p>
        </p:txBody>
      </p:sp>
      <p:sp>
        <p:nvSpPr>
          <p:cNvPr id="38" name="Shape 36"/>
          <p:cNvSpPr/>
          <p:nvPr/>
        </p:nvSpPr>
        <p:spPr>
          <a:xfrm>
            <a:off x="2342451" y="3486912"/>
            <a:ext cx="3596640" cy="268224"/>
          </a:xfrm>
          <a:prstGeom prst="rect">
            <a:avLst/>
          </a:prstGeom>
          <a:solidFill>
            <a:srgbClr val="2ED573"/>
          </a:solidFill>
          <a:ln w="12700">
            <a:solidFill>
              <a:srgbClr val="2ED573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9" name="Text 37"/>
          <p:cNvSpPr/>
          <p:nvPr/>
        </p:nvSpPr>
        <p:spPr>
          <a:xfrm>
            <a:off x="2342451" y="3486912"/>
            <a:ext cx="359664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33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HOW IT'S BUILT</a:t>
            </a:r>
            <a:endParaRPr lang="en-US" sz="1133" dirty="0"/>
          </a:p>
        </p:txBody>
      </p:sp>
      <p:sp>
        <p:nvSpPr>
          <p:cNvPr id="40" name="Text 38"/>
          <p:cNvSpPr/>
          <p:nvPr/>
        </p:nvSpPr>
        <p:spPr>
          <a:xfrm>
            <a:off x="550227" y="3816096"/>
            <a:ext cx="5388864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this using SAP's closed Joule model, or an open-source component?</a:t>
            </a:r>
            <a:endParaRPr lang="en-US" sz="1333" dirty="0"/>
          </a:p>
        </p:txBody>
      </p:sp>
      <p:sp>
        <p:nvSpPr>
          <p:cNvPr id="41" name="Text 39"/>
          <p:cNvSpPr/>
          <p:nvPr/>
        </p:nvSpPr>
        <p:spPr>
          <a:xfrm>
            <a:off x="550227" y="4072128"/>
            <a:ext cx="538886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i="1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e.g. 'Joule only — no external models touch our data'</a:t>
            </a:r>
            <a:endParaRPr lang="en-US" sz="1200" dirty="0"/>
          </a:p>
        </p:txBody>
      </p:sp>
      <p:sp>
        <p:nvSpPr>
          <p:cNvPr id="42" name="Shape 40"/>
          <p:cNvSpPr/>
          <p:nvPr/>
        </p:nvSpPr>
        <p:spPr>
          <a:xfrm>
            <a:off x="6317043" y="3413760"/>
            <a:ext cx="5705856" cy="926592"/>
          </a:xfrm>
          <a:prstGeom prst="rect">
            <a:avLst/>
          </a:prstGeom>
          <a:solidFill>
            <a:srgbClr val="1A2E44"/>
          </a:solidFill>
          <a:ln w="12700">
            <a:solidFill>
              <a:srgbClr val="00C9C8"/>
            </a:solidFill>
            <a:prstDash val="solid"/>
          </a:ln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43" name="Shape 41"/>
          <p:cNvSpPr/>
          <p:nvPr/>
        </p:nvSpPr>
        <p:spPr>
          <a:xfrm>
            <a:off x="6317043" y="3413760"/>
            <a:ext cx="85344" cy="926592"/>
          </a:xfrm>
          <a:prstGeom prst="rect">
            <a:avLst/>
          </a:prstGeom>
          <a:solidFill>
            <a:srgbClr val="00C9C8"/>
          </a:solidFill>
          <a:ln w="12700">
            <a:solidFill>
              <a:srgbClr val="00C9C8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44" name="Text 42"/>
          <p:cNvSpPr/>
          <p:nvPr/>
        </p:nvSpPr>
        <p:spPr>
          <a:xfrm>
            <a:off x="6499923" y="3462528"/>
            <a:ext cx="170688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00C9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GPT</a:t>
            </a:r>
            <a:endParaRPr lang="en-US" sz="1467" dirty="0"/>
          </a:p>
        </p:txBody>
      </p:sp>
      <p:sp>
        <p:nvSpPr>
          <p:cNvPr id="45" name="Shape 43"/>
          <p:cNvSpPr/>
          <p:nvPr/>
        </p:nvSpPr>
        <p:spPr>
          <a:xfrm>
            <a:off x="8292147" y="3486912"/>
            <a:ext cx="3596640" cy="268224"/>
          </a:xfrm>
          <a:prstGeom prst="rect">
            <a:avLst/>
          </a:prstGeom>
          <a:solidFill>
            <a:srgbClr val="00C9C8"/>
          </a:solidFill>
          <a:ln w="12700">
            <a:solidFill>
              <a:srgbClr val="00C9C8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46" name="Text 44"/>
          <p:cNvSpPr/>
          <p:nvPr/>
        </p:nvSpPr>
        <p:spPr>
          <a:xfrm>
            <a:off x="8292147" y="3486912"/>
            <a:ext cx="359664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33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WHAT POWERS IT</a:t>
            </a:r>
            <a:endParaRPr lang="en-US" sz="1133" dirty="0"/>
          </a:p>
        </p:txBody>
      </p:sp>
      <p:sp>
        <p:nvSpPr>
          <p:cNvPr id="47" name="Text 45"/>
          <p:cNvSpPr/>
          <p:nvPr/>
        </p:nvSpPr>
        <p:spPr>
          <a:xfrm>
            <a:off x="6499923" y="3816096"/>
            <a:ext cx="5388864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Which AI model architecture handles this use case?</a:t>
            </a:r>
            <a:endParaRPr lang="en-US" sz="1333" dirty="0"/>
          </a:p>
        </p:txBody>
      </p:sp>
      <p:sp>
        <p:nvSpPr>
          <p:cNvPr id="48" name="Text 46"/>
          <p:cNvSpPr/>
          <p:nvPr/>
        </p:nvSpPr>
        <p:spPr>
          <a:xfrm>
            <a:off x="6499923" y="4072128"/>
            <a:ext cx="538886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i="1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e.g. 'Joule uses GPT-style inference on SAP's closed platform'</a:t>
            </a:r>
            <a:endParaRPr lang="en-US" sz="1200" dirty="0"/>
          </a:p>
        </p:txBody>
      </p:sp>
      <p:sp>
        <p:nvSpPr>
          <p:cNvPr id="49" name="Shape 47"/>
          <p:cNvSpPr/>
          <p:nvPr/>
        </p:nvSpPr>
        <p:spPr>
          <a:xfrm>
            <a:off x="367347" y="4437888"/>
            <a:ext cx="5705856" cy="926592"/>
          </a:xfrm>
          <a:prstGeom prst="rect">
            <a:avLst/>
          </a:prstGeom>
          <a:solidFill>
            <a:srgbClr val="1A2E44"/>
          </a:solidFill>
          <a:ln w="12700">
            <a:solidFill>
              <a:srgbClr val="0070F2"/>
            </a:solidFill>
            <a:prstDash val="solid"/>
          </a:ln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50" name="Shape 48"/>
          <p:cNvSpPr/>
          <p:nvPr/>
        </p:nvSpPr>
        <p:spPr>
          <a:xfrm>
            <a:off x="367347" y="4437888"/>
            <a:ext cx="85344" cy="926592"/>
          </a:xfrm>
          <a:prstGeom prst="rect">
            <a:avLst/>
          </a:prstGeom>
          <a:solidFill>
            <a:srgbClr val="0070F2"/>
          </a:solidFill>
          <a:ln w="12700">
            <a:solidFill>
              <a:srgbClr val="0070F2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51" name="Text 49"/>
          <p:cNvSpPr/>
          <p:nvPr/>
        </p:nvSpPr>
        <p:spPr>
          <a:xfrm>
            <a:off x="550227" y="4486656"/>
            <a:ext cx="170688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0070F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Inference</a:t>
            </a:r>
            <a:endParaRPr lang="en-US" sz="1467" dirty="0"/>
          </a:p>
        </p:txBody>
      </p:sp>
      <p:sp>
        <p:nvSpPr>
          <p:cNvPr id="52" name="Shape 50"/>
          <p:cNvSpPr/>
          <p:nvPr/>
        </p:nvSpPr>
        <p:spPr>
          <a:xfrm>
            <a:off x="2342451" y="4511040"/>
            <a:ext cx="3596640" cy="268224"/>
          </a:xfrm>
          <a:prstGeom prst="rect">
            <a:avLst/>
          </a:prstGeom>
          <a:solidFill>
            <a:srgbClr val="0070F2"/>
          </a:solidFill>
          <a:ln w="12700">
            <a:solidFill>
              <a:srgbClr val="0070F2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53" name="Text 51"/>
          <p:cNvSpPr/>
          <p:nvPr/>
        </p:nvSpPr>
        <p:spPr>
          <a:xfrm>
            <a:off x="2342451" y="4511040"/>
            <a:ext cx="359664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33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WHEN IT RUNS</a:t>
            </a:r>
            <a:endParaRPr lang="en-US" sz="1133" dirty="0"/>
          </a:p>
        </p:txBody>
      </p:sp>
      <p:sp>
        <p:nvSpPr>
          <p:cNvPr id="54" name="Text 52"/>
          <p:cNvSpPr/>
          <p:nvPr/>
        </p:nvSpPr>
        <p:spPr>
          <a:xfrm>
            <a:off x="550227" y="4840224"/>
            <a:ext cx="5388864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Does Joule answer on-demand, or does it monitor continuously?</a:t>
            </a:r>
            <a:endParaRPr lang="en-US" sz="1333" dirty="0"/>
          </a:p>
        </p:txBody>
      </p:sp>
      <p:sp>
        <p:nvSpPr>
          <p:cNvPr id="55" name="Text 53"/>
          <p:cNvSpPr/>
          <p:nvPr/>
        </p:nvSpPr>
        <p:spPr>
          <a:xfrm>
            <a:off x="550227" y="5096256"/>
            <a:ext cx="538886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i="1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e.g. 'Continuous monitoring — alert triggered, not prompted'</a:t>
            </a:r>
            <a:endParaRPr lang="en-US" sz="1200" dirty="0"/>
          </a:p>
        </p:txBody>
      </p:sp>
      <p:sp>
        <p:nvSpPr>
          <p:cNvPr id="56" name="Shape 54"/>
          <p:cNvSpPr/>
          <p:nvPr/>
        </p:nvSpPr>
        <p:spPr>
          <a:xfrm>
            <a:off x="6317043" y="4437888"/>
            <a:ext cx="5705856" cy="926592"/>
          </a:xfrm>
          <a:prstGeom prst="rect">
            <a:avLst/>
          </a:prstGeom>
          <a:solidFill>
            <a:srgbClr val="1A2E44"/>
          </a:solidFill>
          <a:ln w="12700">
            <a:solidFill>
              <a:srgbClr val="2ED573"/>
            </a:solidFill>
            <a:prstDash val="solid"/>
          </a:ln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57" name="Shape 55"/>
          <p:cNvSpPr/>
          <p:nvPr/>
        </p:nvSpPr>
        <p:spPr>
          <a:xfrm>
            <a:off x="6317043" y="4437888"/>
            <a:ext cx="85344" cy="926592"/>
          </a:xfrm>
          <a:prstGeom prst="rect">
            <a:avLst/>
          </a:prstGeom>
          <a:solidFill>
            <a:srgbClr val="2ED573"/>
          </a:solidFill>
          <a:ln w="12700">
            <a:solidFill>
              <a:srgbClr val="2ED573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58" name="Text 56"/>
          <p:cNvSpPr/>
          <p:nvPr/>
        </p:nvSpPr>
        <p:spPr>
          <a:xfrm>
            <a:off x="6499923" y="4486656"/>
            <a:ext cx="170688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2ED5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RAG</a:t>
            </a:r>
            <a:endParaRPr lang="en-US" sz="1467" dirty="0"/>
          </a:p>
        </p:txBody>
      </p:sp>
      <p:sp>
        <p:nvSpPr>
          <p:cNvPr id="59" name="Shape 57"/>
          <p:cNvSpPr/>
          <p:nvPr/>
        </p:nvSpPr>
        <p:spPr>
          <a:xfrm>
            <a:off x="8292147" y="4511040"/>
            <a:ext cx="3596640" cy="268224"/>
          </a:xfrm>
          <a:prstGeom prst="rect">
            <a:avLst/>
          </a:prstGeom>
          <a:solidFill>
            <a:srgbClr val="2ED573"/>
          </a:solidFill>
          <a:ln w="12700">
            <a:solidFill>
              <a:srgbClr val="2ED573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60" name="Text 58"/>
          <p:cNvSpPr/>
          <p:nvPr/>
        </p:nvSpPr>
        <p:spPr>
          <a:xfrm>
            <a:off x="8292147" y="4511040"/>
            <a:ext cx="359664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33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WHERE IT GETS FACTS</a:t>
            </a:r>
            <a:endParaRPr lang="en-US" sz="1133" dirty="0"/>
          </a:p>
        </p:txBody>
      </p:sp>
      <p:sp>
        <p:nvSpPr>
          <p:cNvPr id="61" name="Text 59"/>
          <p:cNvSpPr/>
          <p:nvPr/>
        </p:nvSpPr>
        <p:spPr>
          <a:xfrm>
            <a:off x="6499923" y="4840224"/>
            <a:ext cx="5388864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Which live SAP data sources does Joule retrieve from to answer?</a:t>
            </a:r>
            <a:endParaRPr lang="en-US" sz="1333" dirty="0"/>
          </a:p>
        </p:txBody>
      </p:sp>
      <p:sp>
        <p:nvSpPr>
          <p:cNvPr id="62" name="Text 60"/>
          <p:cNvSpPr/>
          <p:nvPr/>
        </p:nvSpPr>
        <p:spPr>
          <a:xfrm>
            <a:off x="6499923" y="5096256"/>
            <a:ext cx="538886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i="1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e.g. 'EWM exception log, TO table, delivery header, dock activity'</a:t>
            </a:r>
            <a:endParaRPr lang="en-US" sz="1200" dirty="0"/>
          </a:p>
        </p:txBody>
      </p:sp>
      <p:sp>
        <p:nvSpPr>
          <p:cNvPr id="63" name="Shape 61"/>
          <p:cNvSpPr/>
          <p:nvPr/>
        </p:nvSpPr>
        <p:spPr>
          <a:xfrm>
            <a:off x="367347" y="5462016"/>
            <a:ext cx="5705856" cy="926592"/>
          </a:xfrm>
          <a:prstGeom prst="rect">
            <a:avLst/>
          </a:prstGeom>
          <a:solidFill>
            <a:srgbClr val="1A2E44"/>
          </a:solidFill>
          <a:ln w="12700">
            <a:solidFill>
              <a:srgbClr val="9B5DE5"/>
            </a:solidFill>
            <a:prstDash val="solid"/>
          </a:ln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64" name="Shape 62"/>
          <p:cNvSpPr/>
          <p:nvPr/>
        </p:nvSpPr>
        <p:spPr>
          <a:xfrm>
            <a:off x="367347" y="5462016"/>
            <a:ext cx="85344" cy="926592"/>
          </a:xfrm>
          <a:prstGeom prst="rect">
            <a:avLst/>
          </a:prstGeom>
          <a:solidFill>
            <a:srgbClr val="9B5DE5"/>
          </a:solidFill>
          <a:ln w="12700">
            <a:solidFill>
              <a:srgbClr val="9B5DE5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65" name="Text 63"/>
          <p:cNvSpPr/>
          <p:nvPr/>
        </p:nvSpPr>
        <p:spPr>
          <a:xfrm>
            <a:off x="550227" y="5510784"/>
            <a:ext cx="170688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9B5DE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MCP</a:t>
            </a:r>
            <a:endParaRPr lang="en-US" sz="1467" dirty="0"/>
          </a:p>
        </p:txBody>
      </p:sp>
      <p:sp>
        <p:nvSpPr>
          <p:cNvPr id="66" name="Shape 64"/>
          <p:cNvSpPr/>
          <p:nvPr/>
        </p:nvSpPr>
        <p:spPr>
          <a:xfrm>
            <a:off x="2342451" y="5535168"/>
            <a:ext cx="3596640" cy="268224"/>
          </a:xfrm>
          <a:prstGeom prst="rect">
            <a:avLst/>
          </a:prstGeom>
          <a:solidFill>
            <a:srgbClr val="9B5DE5"/>
          </a:solidFill>
          <a:ln w="12700">
            <a:solidFill>
              <a:srgbClr val="9B5DE5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67" name="Text 65"/>
          <p:cNvSpPr/>
          <p:nvPr/>
        </p:nvSpPr>
        <p:spPr>
          <a:xfrm>
            <a:off x="2342451" y="5535168"/>
            <a:ext cx="359664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33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WHAT IT CONNECTS TO</a:t>
            </a:r>
            <a:endParaRPr lang="en-US" sz="1133" dirty="0"/>
          </a:p>
        </p:txBody>
      </p:sp>
      <p:sp>
        <p:nvSpPr>
          <p:cNvPr id="68" name="Text 66"/>
          <p:cNvSpPr/>
          <p:nvPr/>
        </p:nvSpPr>
        <p:spPr>
          <a:xfrm>
            <a:off x="550227" y="5864352"/>
            <a:ext cx="5388864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Which SAP modules and external tools does Joule need to plug into?</a:t>
            </a:r>
            <a:endParaRPr lang="en-US" sz="1333" dirty="0"/>
          </a:p>
        </p:txBody>
      </p:sp>
      <p:sp>
        <p:nvSpPr>
          <p:cNvPr id="69" name="Text 67"/>
          <p:cNvSpPr/>
          <p:nvPr/>
        </p:nvSpPr>
        <p:spPr>
          <a:xfrm>
            <a:off x="550227" y="6120384"/>
            <a:ext cx="538886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i="1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e.g. 'EWM + S/4HANA SD + carrier notification API'</a:t>
            </a:r>
            <a:endParaRPr lang="en-US" sz="1200" dirty="0"/>
          </a:p>
        </p:txBody>
      </p:sp>
      <p:sp>
        <p:nvSpPr>
          <p:cNvPr id="70" name="Shape 68"/>
          <p:cNvSpPr/>
          <p:nvPr/>
        </p:nvSpPr>
        <p:spPr>
          <a:xfrm>
            <a:off x="6317043" y="5462016"/>
            <a:ext cx="5705856" cy="926592"/>
          </a:xfrm>
          <a:prstGeom prst="rect">
            <a:avLst/>
          </a:prstGeom>
          <a:solidFill>
            <a:srgbClr val="1A2E44"/>
          </a:solidFill>
          <a:ln w="12700">
            <a:solidFill>
              <a:srgbClr val="FF6B9D"/>
            </a:solidFill>
            <a:prstDash val="solid"/>
          </a:ln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71" name="Shape 69"/>
          <p:cNvSpPr/>
          <p:nvPr/>
        </p:nvSpPr>
        <p:spPr>
          <a:xfrm>
            <a:off x="6317043" y="5462016"/>
            <a:ext cx="85344" cy="926592"/>
          </a:xfrm>
          <a:prstGeom prst="rect">
            <a:avLst/>
          </a:prstGeom>
          <a:solidFill>
            <a:srgbClr val="FF6B9D"/>
          </a:solidFill>
          <a:ln w="12700">
            <a:solidFill>
              <a:srgbClr val="FF6B9D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72" name="Text 70"/>
          <p:cNvSpPr/>
          <p:nvPr/>
        </p:nvSpPr>
        <p:spPr>
          <a:xfrm>
            <a:off x="6499923" y="5510784"/>
            <a:ext cx="170688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FF6B9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Agents</a:t>
            </a:r>
            <a:endParaRPr lang="en-US" sz="1467" dirty="0"/>
          </a:p>
        </p:txBody>
      </p:sp>
      <p:sp>
        <p:nvSpPr>
          <p:cNvPr id="73" name="Shape 71"/>
          <p:cNvSpPr/>
          <p:nvPr/>
        </p:nvSpPr>
        <p:spPr>
          <a:xfrm>
            <a:off x="8292147" y="5535168"/>
            <a:ext cx="3596640" cy="268224"/>
          </a:xfrm>
          <a:prstGeom prst="rect">
            <a:avLst/>
          </a:prstGeom>
          <a:solidFill>
            <a:srgbClr val="FF6B9D"/>
          </a:solidFill>
          <a:ln w="12700">
            <a:solidFill>
              <a:srgbClr val="FF6B9D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74" name="Text 72"/>
          <p:cNvSpPr/>
          <p:nvPr/>
        </p:nvSpPr>
        <p:spPr>
          <a:xfrm>
            <a:off x="8292147" y="5535168"/>
            <a:ext cx="359664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33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WHAT IT DOES</a:t>
            </a:r>
            <a:endParaRPr lang="en-US" sz="1133" dirty="0"/>
          </a:p>
        </p:txBody>
      </p:sp>
      <p:sp>
        <p:nvSpPr>
          <p:cNvPr id="75" name="Text 73"/>
          <p:cNvSpPr/>
          <p:nvPr/>
        </p:nvSpPr>
        <p:spPr>
          <a:xfrm>
            <a:off x="6499923" y="5864352"/>
            <a:ext cx="5388864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Should Joule just alert — or should it take actions autonomously?</a:t>
            </a:r>
            <a:endParaRPr lang="en-US" sz="1333" dirty="0"/>
          </a:p>
        </p:txBody>
      </p:sp>
      <p:sp>
        <p:nvSpPr>
          <p:cNvPr id="76" name="Text 74"/>
          <p:cNvSpPr/>
          <p:nvPr/>
        </p:nvSpPr>
        <p:spPr>
          <a:xfrm>
            <a:off x="6499923" y="6120384"/>
            <a:ext cx="538886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i="1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e.g. 'Post retroactive TO confirmation with manager approval'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>
            <a:extLst>
              <a:ext uri="{FF2B5EF4-FFF2-40B4-BE49-F238E27FC236}">
                <a16:creationId xmlns:a16="http://schemas.microsoft.com/office/drawing/2014/main" id="{3D26087D-34A2-85FC-8B67-915536C815B6}"/>
              </a:ext>
            </a:extLst>
          </p:cNvPr>
          <p:cNvSpPr/>
          <p:nvPr/>
        </p:nvSpPr>
        <p:spPr>
          <a:xfrm>
            <a:off x="986744" y="658310"/>
            <a:ext cx="1022168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Stop Chatting</a:t>
            </a:r>
            <a:r>
              <a:rPr lang="en-US" sz="2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. </a:t>
            </a:r>
            <a:r>
              <a:rPr lang="en-US" sz="2600" b="1" dirty="0">
                <a:solidFill>
                  <a:srgbClr val="00C8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Start Building. </a:t>
            </a:r>
            <a:r>
              <a:rPr lang="en-US" sz="2600" b="1" dirty="0"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See Things Differently</a:t>
            </a:r>
            <a:endParaRPr lang="en-US" sz="2600" dirty="0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5203555B-7BB2-B4A0-90C4-82E5C80DE9ED}"/>
              </a:ext>
            </a:extLst>
          </p:cNvPr>
          <p:cNvSpPr/>
          <p:nvPr/>
        </p:nvSpPr>
        <p:spPr>
          <a:xfrm>
            <a:off x="2044089" y="1366970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94A3B8"/>
                </a:solidFill>
              </a:rPr>
              <a:t>The 5-layer stack separating AI users from AI builders</a:t>
            </a:r>
            <a:endParaRPr lang="en-US" sz="1200" dirty="0"/>
          </a:p>
        </p:txBody>
      </p:sp>
      <p:sp>
        <p:nvSpPr>
          <p:cNvPr id="4" name="Shape 3">
            <a:extLst>
              <a:ext uri="{FF2B5EF4-FFF2-40B4-BE49-F238E27FC236}">
                <a16:creationId xmlns:a16="http://schemas.microsoft.com/office/drawing/2014/main" id="{596BC7C6-38C3-9C1A-EB50-5FFE94D20399}"/>
              </a:ext>
            </a:extLst>
          </p:cNvPr>
          <p:cNvSpPr/>
          <p:nvPr/>
        </p:nvSpPr>
        <p:spPr>
          <a:xfrm>
            <a:off x="1842921" y="1778450"/>
            <a:ext cx="1609344" cy="2468880"/>
          </a:xfrm>
          <a:prstGeom prst="rect">
            <a:avLst/>
          </a:prstGeom>
          <a:solidFill>
            <a:srgbClr val="111827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4BD1DB99-F349-73A9-6374-13042956946B}"/>
              </a:ext>
            </a:extLst>
          </p:cNvPr>
          <p:cNvSpPr/>
          <p:nvPr/>
        </p:nvSpPr>
        <p:spPr>
          <a:xfrm>
            <a:off x="1842921" y="1961330"/>
            <a:ext cx="1609344" cy="109728"/>
          </a:xfrm>
          <a:prstGeom prst="rect">
            <a:avLst/>
          </a:prstGeom>
          <a:solidFill>
            <a:srgbClr val="00C8FF"/>
          </a:solidFill>
          <a:ln w="12700">
            <a:solidFill>
              <a:srgbClr val="00C8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BC58188E-8A64-142E-848C-A82AEFD497DD}"/>
              </a:ext>
            </a:extLst>
          </p:cNvPr>
          <p:cNvSpPr/>
          <p:nvPr/>
        </p:nvSpPr>
        <p:spPr>
          <a:xfrm>
            <a:off x="1842921" y="2098490"/>
            <a:ext cx="16093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C8FF"/>
                </a:solidFill>
              </a:rPr>
              <a:t>01</a:t>
            </a:r>
            <a:endParaRPr lang="en-US" sz="1100" dirty="0"/>
          </a:p>
        </p:txBody>
      </p:sp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F64F5061-A9B4-1F69-A110-82C049AFF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993" y="2509970"/>
            <a:ext cx="457200" cy="457200"/>
          </a:xfrm>
          <a:prstGeom prst="rect">
            <a:avLst/>
          </a:prstGeom>
        </p:spPr>
      </p:pic>
      <p:sp>
        <p:nvSpPr>
          <p:cNvPr id="8" name="Text 6">
            <a:extLst>
              <a:ext uri="{FF2B5EF4-FFF2-40B4-BE49-F238E27FC236}">
                <a16:creationId xmlns:a16="http://schemas.microsoft.com/office/drawing/2014/main" id="{36871A8B-6CF7-230F-E2E5-900BDC6528DB}"/>
              </a:ext>
            </a:extLst>
          </p:cNvPr>
          <p:cNvSpPr/>
          <p:nvPr/>
        </p:nvSpPr>
        <p:spPr>
          <a:xfrm>
            <a:off x="1842921" y="3031178"/>
            <a:ext cx="160934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Tool Use</a:t>
            </a:r>
            <a:endParaRPr lang="en-US" sz="1200" dirty="0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68371CD5-3972-CB5B-0074-84ADCF58F6E9}"/>
              </a:ext>
            </a:extLst>
          </p:cNvPr>
          <p:cNvSpPr/>
          <p:nvPr/>
        </p:nvSpPr>
        <p:spPr>
          <a:xfrm>
            <a:off x="1980081" y="3396938"/>
            <a:ext cx="1335024" cy="0"/>
          </a:xfrm>
          <a:prstGeom prst="line">
            <a:avLst/>
          </a:prstGeom>
          <a:noFill/>
          <a:ln w="635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E453E7D5-415C-7ED2-50EA-8A3A1FF81522}"/>
              </a:ext>
            </a:extLst>
          </p:cNvPr>
          <p:cNvSpPr/>
          <p:nvPr/>
        </p:nvSpPr>
        <p:spPr>
          <a:xfrm>
            <a:off x="1934361" y="3470090"/>
            <a:ext cx="1426464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50" dirty="0">
                <a:solidFill>
                  <a:srgbClr val="E2E8F0"/>
                </a:solidFill>
              </a:rPr>
              <a:t>Give AI hands — Jira, WMS, HCM, TM, CRM connectors, computer control</a:t>
            </a:r>
            <a:endParaRPr lang="en-US" sz="950" dirty="0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2FAC4098-8B3A-3588-040A-A2EF062AAA4C}"/>
              </a:ext>
            </a:extLst>
          </p:cNvPr>
          <p:cNvSpPr/>
          <p:nvPr/>
        </p:nvSpPr>
        <p:spPr>
          <a:xfrm>
            <a:off x="3616857" y="1778450"/>
            <a:ext cx="1609344" cy="2468880"/>
          </a:xfrm>
          <a:prstGeom prst="rect">
            <a:avLst/>
          </a:prstGeom>
          <a:solidFill>
            <a:srgbClr val="111827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801122E5-0B9D-5D0B-BE7C-AC4422D5D1F4}"/>
              </a:ext>
            </a:extLst>
          </p:cNvPr>
          <p:cNvSpPr/>
          <p:nvPr/>
        </p:nvSpPr>
        <p:spPr>
          <a:xfrm>
            <a:off x="3616857" y="1961330"/>
            <a:ext cx="1609344" cy="109728"/>
          </a:xfrm>
          <a:prstGeom prst="rect">
            <a:avLst/>
          </a:prstGeom>
          <a:solidFill>
            <a:srgbClr val="00C8FF"/>
          </a:solidFill>
          <a:ln w="12700">
            <a:solidFill>
              <a:srgbClr val="00C8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23A4F521-965C-ADB9-CFC9-CBE7B595B04E}"/>
              </a:ext>
            </a:extLst>
          </p:cNvPr>
          <p:cNvSpPr/>
          <p:nvPr/>
        </p:nvSpPr>
        <p:spPr>
          <a:xfrm>
            <a:off x="3616857" y="2098490"/>
            <a:ext cx="16093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C8FF"/>
                </a:solidFill>
              </a:rPr>
              <a:t>02</a:t>
            </a:r>
            <a:endParaRPr lang="en-US" sz="1100" dirty="0"/>
          </a:p>
        </p:txBody>
      </p:sp>
      <p:pic>
        <p:nvPicPr>
          <p:cNvPr id="14" name="Image 1" descr="preencoded.png">
            <a:extLst>
              <a:ext uri="{FF2B5EF4-FFF2-40B4-BE49-F238E27FC236}">
                <a16:creationId xmlns:a16="http://schemas.microsoft.com/office/drawing/2014/main" id="{2A1FE229-71E8-10DC-66BC-A73B5DCFD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929" y="2509970"/>
            <a:ext cx="457200" cy="457200"/>
          </a:xfrm>
          <a:prstGeom prst="rect">
            <a:avLst/>
          </a:prstGeom>
        </p:spPr>
      </p:pic>
      <p:sp>
        <p:nvSpPr>
          <p:cNvPr id="15" name="Text 12">
            <a:extLst>
              <a:ext uri="{FF2B5EF4-FFF2-40B4-BE49-F238E27FC236}">
                <a16:creationId xmlns:a16="http://schemas.microsoft.com/office/drawing/2014/main" id="{8B25B50D-6D05-0868-9121-49BC2C816C42}"/>
              </a:ext>
            </a:extLst>
          </p:cNvPr>
          <p:cNvSpPr/>
          <p:nvPr/>
        </p:nvSpPr>
        <p:spPr>
          <a:xfrm>
            <a:off x="3616857" y="3031178"/>
            <a:ext cx="160934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Skills</a:t>
            </a:r>
            <a:endParaRPr lang="en-US" sz="1200" dirty="0"/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3B964C45-6AB6-869F-D63A-2B7A3D7AB46D}"/>
              </a:ext>
            </a:extLst>
          </p:cNvPr>
          <p:cNvSpPr/>
          <p:nvPr/>
        </p:nvSpPr>
        <p:spPr>
          <a:xfrm>
            <a:off x="3754017" y="3396938"/>
            <a:ext cx="1335024" cy="0"/>
          </a:xfrm>
          <a:prstGeom prst="line">
            <a:avLst/>
          </a:prstGeom>
          <a:noFill/>
          <a:ln w="635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80F5E54E-B030-1840-B384-AF5445A162E6}"/>
              </a:ext>
            </a:extLst>
          </p:cNvPr>
          <p:cNvSpPr/>
          <p:nvPr/>
        </p:nvSpPr>
        <p:spPr>
          <a:xfrm>
            <a:off x="3708297" y="3470090"/>
            <a:ext cx="1426464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50" dirty="0">
                <a:solidFill>
                  <a:srgbClr val="E2E8F0"/>
                </a:solidFill>
              </a:rPr>
              <a:t>A full recipe: your brand, tone, and instructions in one reusable file</a:t>
            </a:r>
            <a:endParaRPr lang="en-US" sz="950" dirty="0"/>
          </a:p>
        </p:txBody>
      </p:sp>
      <p:sp>
        <p:nvSpPr>
          <p:cNvPr id="18" name="Shape 15">
            <a:extLst>
              <a:ext uri="{FF2B5EF4-FFF2-40B4-BE49-F238E27FC236}">
                <a16:creationId xmlns:a16="http://schemas.microsoft.com/office/drawing/2014/main" id="{1087EEAA-54F1-6010-2C56-7C72AF678AD9}"/>
              </a:ext>
            </a:extLst>
          </p:cNvPr>
          <p:cNvSpPr/>
          <p:nvPr/>
        </p:nvSpPr>
        <p:spPr>
          <a:xfrm>
            <a:off x="5390793" y="1778450"/>
            <a:ext cx="1609344" cy="2468880"/>
          </a:xfrm>
          <a:prstGeom prst="rect">
            <a:avLst/>
          </a:prstGeom>
          <a:solidFill>
            <a:srgbClr val="111827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6">
            <a:extLst>
              <a:ext uri="{FF2B5EF4-FFF2-40B4-BE49-F238E27FC236}">
                <a16:creationId xmlns:a16="http://schemas.microsoft.com/office/drawing/2014/main" id="{909AACF4-B783-5E89-032B-614BBC1E8C6B}"/>
              </a:ext>
            </a:extLst>
          </p:cNvPr>
          <p:cNvSpPr/>
          <p:nvPr/>
        </p:nvSpPr>
        <p:spPr>
          <a:xfrm>
            <a:off x="5390793" y="1961330"/>
            <a:ext cx="1609344" cy="109728"/>
          </a:xfrm>
          <a:prstGeom prst="rect">
            <a:avLst/>
          </a:prstGeom>
          <a:solidFill>
            <a:srgbClr val="00C8FF"/>
          </a:solidFill>
          <a:ln w="12700">
            <a:solidFill>
              <a:srgbClr val="00C8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A9543671-6AAA-0699-FE36-B289F1DE25ED}"/>
              </a:ext>
            </a:extLst>
          </p:cNvPr>
          <p:cNvSpPr/>
          <p:nvPr/>
        </p:nvSpPr>
        <p:spPr>
          <a:xfrm>
            <a:off x="5390793" y="2098490"/>
            <a:ext cx="16093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C8FF"/>
                </a:solidFill>
              </a:rPr>
              <a:t>03</a:t>
            </a:r>
            <a:endParaRPr lang="en-US" sz="1100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751C0DC6-8E01-77E7-2DAB-376B6376B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865" y="2509970"/>
            <a:ext cx="457200" cy="457200"/>
          </a:xfrm>
          <a:prstGeom prst="rect">
            <a:avLst/>
          </a:prstGeom>
        </p:spPr>
      </p:pic>
      <p:sp>
        <p:nvSpPr>
          <p:cNvPr id="22" name="Text 18">
            <a:extLst>
              <a:ext uri="{FF2B5EF4-FFF2-40B4-BE49-F238E27FC236}">
                <a16:creationId xmlns:a16="http://schemas.microsoft.com/office/drawing/2014/main" id="{64218117-03A4-57A0-B433-DCCCC3C5C923}"/>
              </a:ext>
            </a:extLst>
          </p:cNvPr>
          <p:cNvSpPr/>
          <p:nvPr/>
        </p:nvSpPr>
        <p:spPr>
          <a:xfrm>
            <a:off x="5390793" y="3031178"/>
            <a:ext cx="160934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Context</a:t>
            </a:r>
            <a:endParaRPr lang="en-US" sz="1200" dirty="0"/>
          </a:p>
        </p:txBody>
      </p:sp>
      <p:sp>
        <p:nvSpPr>
          <p:cNvPr id="23" name="Shape 19">
            <a:extLst>
              <a:ext uri="{FF2B5EF4-FFF2-40B4-BE49-F238E27FC236}">
                <a16:creationId xmlns:a16="http://schemas.microsoft.com/office/drawing/2014/main" id="{B9DCACA8-6015-47F6-B158-7EA07D574020}"/>
              </a:ext>
            </a:extLst>
          </p:cNvPr>
          <p:cNvSpPr/>
          <p:nvPr/>
        </p:nvSpPr>
        <p:spPr>
          <a:xfrm>
            <a:off x="5527953" y="3396938"/>
            <a:ext cx="1335024" cy="0"/>
          </a:xfrm>
          <a:prstGeom prst="line">
            <a:avLst/>
          </a:prstGeom>
          <a:noFill/>
          <a:ln w="635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0">
            <a:extLst>
              <a:ext uri="{FF2B5EF4-FFF2-40B4-BE49-F238E27FC236}">
                <a16:creationId xmlns:a16="http://schemas.microsoft.com/office/drawing/2014/main" id="{C52D36BA-0BCB-8E5C-3527-DFE2D7D83614}"/>
              </a:ext>
            </a:extLst>
          </p:cNvPr>
          <p:cNvSpPr/>
          <p:nvPr/>
        </p:nvSpPr>
        <p:spPr>
          <a:xfrm>
            <a:off x="5482233" y="3470090"/>
            <a:ext cx="1426464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50" dirty="0">
                <a:solidFill>
                  <a:srgbClr val="E2E8F0"/>
                </a:solidFill>
              </a:rPr>
              <a:t>Feed AI your actual files. Right context beats a smarter model every time</a:t>
            </a:r>
            <a:endParaRPr lang="en-US" sz="950" dirty="0"/>
          </a:p>
        </p:txBody>
      </p:sp>
      <p:sp>
        <p:nvSpPr>
          <p:cNvPr id="25" name="Shape 21">
            <a:extLst>
              <a:ext uri="{FF2B5EF4-FFF2-40B4-BE49-F238E27FC236}">
                <a16:creationId xmlns:a16="http://schemas.microsoft.com/office/drawing/2014/main" id="{5E08491C-24B5-83F7-E3C7-0F99C6C087C6}"/>
              </a:ext>
            </a:extLst>
          </p:cNvPr>
          <p:cNvSpPr/>
          <p:nvPr/>
        </p:nvSpPr>
        <p:spPr>
          <a:xfrm>
            <a:off x="7164729" y="1778450"/>
            <a:ext cx="1609344" cy="2468880"/>
          </a:xfrm>
          <a:prstGeom prst="rect">
            <a:avLst/>
          </a:prstGeom>
          <a:solidFill>
            <a:srgbClr val="111827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2">
            <a:extLst>
              <a:ext uri="{FF2B5EF4-FFF2-40B4-BE49-F238E27FC236}">
                <a16:creationId xmlns:a16="http://schemas.microsoft.com/office/drawing/2014/main" id="{AD44AA94-62B9-C925-0832-F231FB4D8A7B}"/>
              </a:ext>
            </a:extLst>
          </p:cNvPr>
          <p:cNvSpPr/>
          <p:nvPr/>
        </p:nvSpPr>
        <p:spPr>
          <a:xfrm>
            <a:off x="7164729" y="1961330"/>
            <a:ext cx="1609344" cy="109728"/>
          </a:xfrm>
          <a:prstGeom prst="rect">
            <a:avLst/>
          </a:prstGeom>
          <a:solidFill>
            <a:srgbClr val="00C8FF"/>
          </a:solidFill>
          <a:ln w="12700">
            <a:solidFill>
              <a:srgbClr val="00C8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3">
            <a:extLst>
              <a:ext uri="{FF2B5EF4-FFF2-40B4-BE49-F238E27FC236}">
                <a16:creationId xmlns:a16="http://schemas.microsoft.com/office/drawing/2014/main" id="{32C39C1D-81D5-2BE3-49E1-0C5C8D1E1FE1}"/>
              </a:ext>
            </a:extLst>
          </p:cNvPr>
          <p:cNvSpPr/>
          <p:nvPr/>
        </p:nvSpPr>
        <p:spPr>
          <a:xfrm>
            <a:off x="7164729" y="2098490"/>
            <a:ext cx="16093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C8FF"/>
                </a:solidFill>
              </a:rPr>
              <a:t>04</a:t>
            </a:r>
            <a:endParaRPr lang="en-US" sz="1100" dirty="0"/>
          </a:p>
        </p:txBody>
      </p:sp>
      <p:pic>
        <p:nvPicPr>
          <p:cNvPr id="28" name="Image 3" descr="preencoded.png">
            <a:extLst>
              <a:ext uri="{FF2B5EF4-FFF2-40B4-BE49-F238E27FC236}">
                <a16:creationId xmlns:a16="http://schemas.microsoft.com/office/drawing/2014/main" id="{E8AA46CF-53CC-8F2A-9368-C5D6097045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0801" y="2509970"/>
            <a:ext cx="457200" cy="457200"/>
          </a:xfrm>
          <a:prstGeom prst="rect">
            <a:avLst/>
          </a:prstGeom>
        </p:spPr>
      </p:pic>
      <p:sp>
        <p:nvSpPr>
          <p:cNvPr id="29" name="Text 24">
            <a:extLst>
              <a:ext uri="{FF2B5EF4-FFF2-40B4-BE49-F238E27FC236}">
                <a16:creationId xmlns:a16="http://schemas.microsoft.com/office/drawing/2014/main" id="{BD80CE22-DE58-8EB3-866C-405F77BFD61A}"/>
              </a:ext>
            </a:extLst>
          </p:cNvPr>
          <p:cNvSpPr/>
          <p:nvPr/>
        </p:nvSpPr>
        <p:spPr>
          <a:xfrm>
            <a:off x="7164729" y="3031178"/>
            <a:ext cx="160934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Workflows</a:t>
            </a:r>
            <a:endParaRPr lang="en-US" sz="1200" dirty="0"/>
          </a:p>
        </p:txBody>
      </p:sp>
      <p:sp>
        <p:nvSpPr>
          <p:cNvPr id="30" name="Shape 25">
            <a:extLst>
              <a:ext uri="{FF2B5EF4-FFF2-40B4-BE49-F238E27FC236}">
                <a16:creationId xmlns:a16="http://schemas.microsoft.com/office/drawing/2014/main" id="{4C80CBA9-74F7-1103-19A3-E306E98D44C7}"/>
              </a:ext>
            </a:extLst>
          </p:cNvPr>
          <p:cNvSpPr/>
          <p:nvPr/>
        </p:nvSpPr>
        <p:spPr>
          <a:xfrm>
            <a:off x="7301889" y="3396938"/>
            <a:ext cx="1335024" cy="0"/>
          </a:xfrm>
          <a:prstGeom prst="line">
            <a:avLst/>
          </a:prstGeom>
          <a:noFill/>
          <a:ln w="635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6">
            <a:extLst>
              <a:ext uri="{FF2B5EF4-FFF2-40B4-BE49-F238E27FC236}">
                <a16:creationId xmlns:a16="http://schemas.microsoft.com/office/drawing/2014/main" id="{A60453AE-86C5-BC0B-98F3-AAF36B1C26CF}"/>
              </a:ext>
            </a:extLst>
          </p:cNvPr>
          <p:cNvSpPr/>
          <p:nvPr/>
        </p:nvSpPr>
        <p:spPr>
          <a:xfrm>
            <a:off x="7256169" y="3470090"/>
            <a:ext cx="1426464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50" dirty="0">
                <a:solidFill>
                  <a:srgbClr val="E2E8F0"/>
                </a:solidFill>
              </a:rPr>
              <a:t>Chain 10 steps into one command. Systems run without you</a:t>
            </a:r>
            <a:endParaRPr lang="en-US" sz="950" dirty="0"/>
          </a:p>
        </p:txBody>
      </p:sp>
      <p:sp>
        <p:nvSpPr>
          <p:cNvPr id="32" name="Shape 27">
            <a:extLst>
              <a:ext uri="{FF2B5EF4-FFF2-40B4-BE49-F238E27FC236}">
                <a16:creationId xmlns:a16="http://schemas.microsoft.com/office/drawing/2014/main" id="{88EC9064-0E10-4578-DB94-CBEEE13BFFAB}"/>
              </a:ext>
            </a:extLst>
          </p:cNvPr>
          <p:cNvSpPr/>
          <p:nvPr/>
        </p:nvSpPr>
        <p:spPr>
          <a:xfrm>
            <a:off x="8938665" y="1778450"/>
            <a:ext cx="1609344" cy="2468880"/>
          </a:xfrm>
          <a:prstGeom prst="rect">
            <a:avLst/>
          </a:prstGeom>
          <a:solidFill>
            <a:srgbClr val="111827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28">
            <a:extLst>
              <a:ext uri="{FF2B5EF4-FFF2-40B4-BE49-F238E27FC236}">
                <a16:creationId xmlns:a16="http://schemas.microsoft.com/office/drawing/2014/main" id="{88652696-6B27-DED8-3986-66D15BE3ACDF}"/>
              </a:ext>
            </a:extLst>
          </p:cNvPr>
          <p:cNvSpPr/>
          <p:nvPr/>
        </p:nvSpPr>
        <p:spPr>
          <a:xfrm>
            <a:off x="8938665" y="1961330"/>
            <a:ext cx="1609344" cy="109728"/>
          </a:xfrm>
          <a:prstGeom prst="rect">
            <a:avLst/>
          </a:prstGeom>
          <a:solidFill>
            <a:srgbClr val="00C8FF"/>
          </a:solidFill>
          <a:ln w="12700">
            <a:solidFill>
              <a:srgbClr val="00C8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29">
            <a:extLst>
              <a:ext uri="{FF2B5EF4-FFF2-40B4-BE49-F238E27FC236}">
                <a16:creationId xmlns:a16="http://schemas.microsoft.com/office/drawing/2014/main" id="{B2E072C8-1AC6-A4F5-F187-15520154E7CE}"/>
              </a:ext>
            </a:extLst>
          </p:cNvPr>
          <p:cNvSpPr/>
          <p:nvPr/>
        </p:nvSpPr>
        <p:spPr>
          <a:xfrm>
            <a:off x="8938665" y="2098490"/>
            <a:ext cx="16093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C8FF"/>
                </a:solidFill>
              </a:rPr>
              <a:t>05</a:t>
            </a:r>
            <a:endParaRPr lang="en-US" sz="1100" dirty="0"/>
          </a:p>
        </p:txBody>
      </p:sp>
      <p:pic>
        <p:nvPicPr>
          <p:cNvPr id="35" name="Image 4" descr="preencoded.png">
            <a:extLst>
              <a:ext uri="{FF2B5EF4-FFF2-40B4-BE49-F238E27FC236}">
                <a16:creationId xmlns:a16="http://schemas.microsoft.com/office/drawing/2014/main" id="{08307B98-1470-5890-0AC5-E7A7E5AFD9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4737" y="2509970"/>
            <a:ext cx="457200" cy="457200"/>
          </a:xfrm>
          <a:prstGeom prst="rect">
            <a:avLst/>
          </a:prstGeom>
        </p:spPr>
      </p:pic>
      <p:sp>
        <p:nvSpPr>
          <p:cNvPr id="36" name="Text 30">
            <a:extLst>
              <a:ext uri="{FF2B5EF4-FFF2-40B4-BE49-F238E27FC236}">
                <a16:creationId xmlns:a16="http://schemas.microsoft.com/office/drawing/2014/main" id="{95CDDF8A-86A3-B251-253F-3B20F4DA16BA}"/>
              </a:ext>
            </a:extLst>
          </p:cNvPr>
          <p:cNvSpPr/>
          <p:nvPr/>
        </p:nvSpPr>
        <p:spPr>
          <a:xfrm>
            <a:off x="8938665" y="3031178"/>
            <a:ext cx="160934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Platform</a:t>
            </a:r>
            <a:endParaRPr lang="en-US" sz="1200" dirty="0"/>
          </a:p>
        </p:txBody>
      </p:sp>
      <p:sp>
        <p:nvSpPr>
          <p:cNvPr id="37" name="Shape 31">
            <a:extLst>
              <a:ext uri="{FF2B5EF4-FFF2-40B4-BE49-F238E27FC236}">
                <a16:creationId xmlns:a16="http://schemas.microsoft.com/office/drawing/2014/main" id="{6C00F4FB-57B5-5348-DF62-DAA9116D1534}"/>
              </a:ext>
            </a:extLst>
          </p:cNvPr>
          <p:cNvSpPr/>
          <p:nvPr/>
        </p:nvSpPr>
        <p:spPr>
          <a:xfrm>
            <a:off x="9075825" y="3396938"/>
            <a:ext cx="1335024" cy="0"/>
          </a:xfrm>
          <a:prstGeom prst="line">
            <a:avLst/>
          </a:prstGeom>
          <a:noFill/>
          <a:ln w="635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32">
            <a:extLst>
              <a:ext uri="{FF2B5EF4-FFF2-40B4-BE49-F238E27FC236}">
                <a16:creationId xmlns:a16="http://schemas.microsoft.com/office/drawing/2014/main" id="{33986A6A-C62C-1E1A-372D-A4DBB8C59148}"/>
              </a:ext>
            </a:extLst>
          </p:cNvPr>
          <p:cNvSpPr/>
          <p:nvPr/>
        </p:nvSpPr>
        <p:spPr>
          <a:xfrm>
            <a:off x="9030105" y="3470090"/>
            <a:ext cx="1426464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50" dirty="0">
                <a:solidFill>
                  <a:srgbClr val="E2E8F0"/>
                </a:solidFill>
              </a:rPr>
              <a:t>AI Desktop &amp; AI Code — where tools, skills, and context actually live</a:t>
            </a:r>
            <a:endParaRPr lang="en-US" sz="950" dirty="0"/>
          </a:p>
        </p:txBody>
      </p:sp>
      <p:sp>
        <p:nvSpPr>
          <p:cNvPr id="39" name="Shape 33">
            <a:extLst>
              <a:ext uri="{FF2B5EF4-FFF2-40B4-BE49-F238E27FC236}">
                <a16:creationId xmlns:a16="http://schemas.microsoft.com/office/drawing/2014/main" id="{595719E4-C3C2-F6D2-4049-0E0B00A1186B}"/>
              </a:ext>
            </a:extLst>
          </p:cNvPr>
          <p:cNvSpPr/>
          <p:nvPr/>
        </p:nvSpPr>
        <p:spPr>
          <a:xfrm>
            <a:off x="1678329" y="5298890"/>
            <a:ext cx="9144000" cy="388620"/>
          </a:xfrm>
          <a:prstGeom prst="rect">
            <a:avLst/>
          </a:prstGeom>
          <a:solidFill>
            <a:srgbClr val="334155"/>
          </a:solidFill>
          <a:ln w="12700">
            <a:solidFill>
              <a:srgbClr val="33415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34">
            <a:extLst>
              <a:ext uri="{FF2B5EF4-FFF2-40B4-BE49-F238E27FC236}">
                <a16:creationId xmlns:a16="http://schemas.microsoft.com/office/drawing/2014/main" id="{3AD51624-FD03-8EEC-380E-CD4C6282E7C8}"/>
              </a:ext>
            </a:extLst>
          </p:cNvPr>
          <p:cNvSpPr/>
          <p:nvPr/>
        </p:nvSpPr>
        <p:spPr>
          <a:xfrm>
            <a:off x="2044089" y="5298890"/>
            <a:ext cx="8412480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i="1" dirty="0">
                <a:solidFill>
                  <a:srgbClr val="FFFFFF"/>
                </a:solidFill>
              </a:rPr>
              <a:t>Learning this is not optional anymore. The gap between chatters and builders widens every week.</a:t>
            </a:r>
            <a:endParaRPr lang="en-U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35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9376B-969E-0668-DBEC-CFB939B67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29F00B-4736-4885-1F4B-EC0A1ED0BCB4}"/>
              </a:ext>
            </a:extLst>
          </p:cNvPr>
          <p:cNvSpPr/>
          <p:nvPr/>
        </p:nvSpPr>
        <p:spPr>
          <a:xfrm>
            <a:off x="1588" y="0"/>
            <a:ext cx="12192001" cy="6858000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1773" fontAlgn="base">
              <a:spcBef>
                <a:spcPct val="0"/>
              </a:spcBef>
              <a:spcAft>
                <a:spcPct val="0"/>
              </a:spcAft>
            </a:pPr>
            <a:endParaRPr lang="en-US" sz="1400" kern="0"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latin typeface="72 Brand Medium" panose="020B05040306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269B10-0943-CBC5-9EEB-A48AF6B7AB4D}"/>
              </a:ext>
            </a:extLst>
          </p:cNvPr>
          <p:cNvSpPr txBox="1"/>
          <p:nvPr/>
        </p:nvSpPr>
        <p:spPr>
          <a:xfrm>
            <a:off x="3488788" y="2804883"/>
            <a:ext cx="534077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5400" dirty="0">
                <a:solidFill>
                  <a:srgbClr val="FFFFFF"/>
                </a:solidFill>
                <a:latin typeface="72 Brand Medium" panose="020B0504030603020204" pitchFamily="34" charset="0"/>
              </a:rPr>
              <a:t>Thank you!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5861EC-34DE-2D1B-F45E-18889B0741B8}"/>
              </a:ext>
            </a:extLst>
          </p:cNvPr>
          <p:cNvGrpSpPr/>
          <p:nvPr/>
        </p:nvGrpSpPr>
        <p:grpSpPr>
          <a:xfrm>
            <a:off x="3488788" y="5486400"/>
            <a:ext cx="5809957" cy="747475"/>
            <a:chOff x="3488788" y="5486400"/>
            <a:chExt cx="5809957" cy="747475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22A05AB-24D5-518F-DD12-A723568A45B9}"/>
                </a:ext>
              </a:extLst>
            </p:cNvPr>
            <p:cNvSpPr/>
            <p:nvPr/>
          </p:nvSpPr>
          <p:spPr>
            <a:xfrm>
              <a:off x="3488788" y="5486400"/>
              <a:ext cx="5809957" cy="74747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A29384-6CBB-54F9-F7FB-CE673E771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1527" y="5530150"/>
              <a:ext cx="4643604" cy="677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886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A9DD3-D4EF-200C-99C7-89270AD07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AAEEB5A-7DA4-B461-FF62-13AE15D55287}"/>
              </a:ext>
            </a:extLst>
          </p:cNvPr>
          <p:cNvSpPr txBox="1"/>
          <p:nvPr/>
        </p:nvSpPr>
        <p:spPr>
          <a:xfrm>
            <a:off x="605846" y="493060"/>
            <a:ext cx="5339382" cy="492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26"/>
            <a:r>
              <a:rPr lang="en-US" sz="3199" b="1" dirty="0">
                <a:solidFill>
                  <a:srgbClr val="000000"/>
                </a:solidFill>
                <a:latin typeface="72 Brand" panose="020B0504030603020204" pitchFamily="34" charset="0"/>
              </a:rPr>
              <a:t>MIGRATION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46AB90-4678-DAEC-DB95-F3D0C619B0DD}"/>
              </a:ext>
            </a:extLst>
          </p:cNvPr>
          <p:cNvSpPr/>
          <p:nvPr/>
        </p:nvSpPr>
        <p:spPr>
          <a:xfrm>
            <a:off x="11701463" y="0"/>
            <a:ext cx="492126" cy="492315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1773" fontAlgn="base">
              <a:spcBef>
                <a:spcPct val="0"/>
              </a:spcBef>
              <a:spcAft>
                <a:spcPct val="0"/>
              </a:spcAft>
            </a:pPr>
            <a:endParaRPr lang="en-US" sz="1400" kern="0"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latin typeface="72 Brand Medium" panose="020B05040306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02C78-3B7C-732B-8BF6-08858A634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511" y="985375"/>
            <a:ext cx="5889704" cy="4915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682AA1-C957-18D7-0060-D4634A552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544" y="985375"/>
            <a:ext cx="3434785" cy="5098223"/>
          </a:xfrm>
          <a:prstGeom prst="rect">
            <a:avLst/>
          </a:prstGeom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8D020F3A-721D-7C01-CC86-63B1D6F015ED}"/>
              </a:ext>
            </a:extLst>
          </p:cNvPr>
          <p:cNvSpPr txBox="1"/>
          <p:nvPr/>
        </p:nvSpPr>
        <p:spPr>
          <a:xfrm>
            <a:off x="289894" y="3530461"/>
            <a:ext cx="2093664" cy="743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97"/>
              </a:lnSpc>
            </a:pPr>
            <a:r>
              <a:rPr lang="en-US" sz="6600" dirty="0">
                <a:solidFill>
                  <a:srgbClr val="002A86"/>
                </a:solidFill>
                <a:latin typeface="IBM Plex Sans"/>
                <a:ea typeface="IBM Plex Sans"/>
                <a:cs typeface="IBM Plex Sans"/>
                <a:sym typeface="IBM Plex Sans"/>
              </a:rPr>
              <a:t>42%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D03EA8-A6BB-10AD-BA05-ADBE74A664CC}"/>
              </a:ext>
            </a:extLst>
          </p:cNvPr>
          <p:cNvSpPr/>
          <p:nvPr/>
        </p:nvSpPr>
        <p:spPr>
          <a:xfrm>
            <a:off x="2350592" y="1133865"/>
            <a:ext cx="2130552" cy="77000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6B8E13-CBFA-8B0B-1D9E-D1FF9A819270}"/>
              </a:ext>
            </a:extLst>
          </p:cNvPr>
          <p:cNvSpPr/>
          <p:nvPr/>
        </p:nvSpPr>
        <p:spPr>
          <a:xfrm>
            <a:off x="9458777" y="1133867"/>
            <a:ext cx="2130552" cy="77000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AFFF80-DF0A-7033-D945-D8EFE4165893}"/>
              </a:ext>
            </a:extLst>
          </p:cNvPr>
          <p:cNvSpPr/>
          <p:nvPr/>
        </p:nvSpPr>
        <p:spPr>
          <a:xfrm>
            <a:off x="5945228" y="1133866"/>
            <a:ext cx="2130552" cy="77000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4E50AD-63B4-9814-3C74-335A7E56F556}"/>
              </a:ext>
            </a:extLst>
          </p:cNvPr>
          <p:cNvSpPr txBox="1"/>
          <p:nvPr/>
        </p:nvSpPr>
        <p:spPr>
          <a:xfrm>
            <a:off x="2350592" y="1308413"/>
            <a:ext cx="2099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On Premises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065BC7-097F-38F4-5148-68FFFAE40882}"/>
              </a:ext>
            </a:extLst>
          </p:cNvPr>
          <p:cNvSpPr txBox="1"/>
          <p:nvPr/>
        </p:nvSpPr>
        <p:spPr>
          <a:xfrm>
            <a:off x="5929507" y="1308413"/>
            <a:ext cx="2099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Public Cloud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0BC3BA-74E2-7A60-1B5E-372ECBA27BDE}"/>
              </a:ext>
            </a:extLst>
          </p:cNvPr>
          <p:cNvSpPr txBox="1"/>
          <p:nvPr/>
        </p:nvSpPr>
        <p:spPr>
          <a:xfrm>
            <a:off x="9518020" y="1326758"/>
            <a:ext cx="2099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Private Cloud</a:t>
            </a:r>
          </a:p>
        </p:txBody>
      </p:sp>
    </p:spTree>
    <p:extLst>
      <p:ext uri="{BB962C8B-B14F-4D97-AF65-F5344CB8AC3E}">
        <p14:creationId xmlns:p14="http://schemas.microsoft.com/office/powerpoint/2010/main" val="306400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AE855-3B70-B2E1-EA61-CAF4F87DF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CE10B340-78FA-DFD3-50C1-50D5F78FC384}"/>
              </a:ext>
            </a:extLst>
          </p:cNvPr>
          <p:cNvSpPr txBox="1"/>
          <p:nvPr/>
        </p:nvSpPr>
        <p:spPr>
          <a:xfrm>
            <a:off x="1124262" y="876659"/>
            <a:ext cx="90861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126"/>
            <a:r>
              <a:rPr lang="en-US" sz="3200" b="1" dirty="0">
                <a:latin typeface="72 Brand" panose="020B0504030603020204" pitchFamily="34" charset="0"/>
              </a:rPr>
              <a:t>How can I Intelligently Teach the Business How to Turn Data Into Actionable Warehouse Insights ?</a:t>
            </a:r>
            <a:r>
              <a:rPr lang="en-US" dirty="0"/>
              <a:t> </a:t>
            </a:r>
            <a:r>
              <a:rPr lang="en-US" sz="3200" dirty="0"/>
              <a:t> </a:t>
            </a:r>
            <a:endParaRPr lang="en-US" sz="3200" b="1" dirty="0">
              <a:latin typeface="72 Brand" panose="020B0504030603020204" pitchFamily="34" charset="0"/>
            </a:endParaRPr>
          </a:p>
        </p:txBody>
      </p:sp>
      <p:sp>
        <p:nvSpPr>
          <p:cNvPr id="2" name="Freeform 1">
            <a:hlinkClick r:id="rId3"/>
            <a:extLst>
              <a:ext uri="{FF2B5EF4-FFF2-40B4-BE49-F238E27FC236}">
                <a16:creationId xmlns:a16="http://schemas.microsoft.com/office/drawing/2014/main" id="{27DADE7F-772D-A6FD-DC43-17266A008EAC}"/>
              </a:ext>
            </a:extLst>
          </p:cNvPr>
          <p:cNvSpPr/>
          <p:nvPr/>
        </p:nvSpPr>
        <p:spPr>
          <a:xfrm rot="2700000">
            <a:off x="10007122" y="490665"/>
            <a:ext cx="2804705" cy="586896"/>
          </a:xfrm>
          <a:custGeom>
            <a:avLst/>
            <a:gdLst>
              <a:gd name="connsiteX0" fmla="*/ 0 w 2804705"/>
              <a:gd name="connsiteY0" fmla="*/ 586896 h 586896"/>
              <a:gd name="connsiteX1" fmla="*/ 586896 w 2804705"/>
              <a:gd name="connsiteY1" fmla="*/ 0 h 586896"/>
              <a:gd name="connsiteX2" fmla="*/ 2217809 w 2804705"/>
              <a:gd name="connsiteY2" fmla="*/ 0 h 586896"/>
              <a:gd name="connsiteX3" fmla="*/ 2804705 w 2804705"/>
              <a:gd name="connsiteY3" fmla="*/ 586896 h 58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4705" h="586896">
                <a:moveTo>
                  <a:pt x="0" y="586896"/>
                </a:moveTo>
                <a:lnTo>
                  <a:pt x="586896" y="0"/>
                </a:lnTo>
                <a:lnTo>
                  <a:pt x="2217809" y="0"/>
                </a:lnTo>
                <a:lnTo>
                  <a:pt x="2804705" y="586896"/>
                </a:lnTo>
                <a:close/>
              </a:path>
            </a:pathLst>
          </a:custGeom>
          <a:solidFill>
            <a:schemeClr val="accent2"/>
          </a:solidFill>
          <a:ln>
            <a:noFill/>
            <a:prstDash val="dash"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rgbClr val="E9ECEE"/>
                </a:solidFill>
                <a:latin typeface="72 Brand" panose="020B0504030603020204" pitchFamily="34" charset="0"/>
              </a:rPr>
              <a:t>HOW?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5190D-ED69-DBC1-DB7E-5EBE90F12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91" y="6206095"/>
            <a:ext cx="3768060" cy="546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04ED26-0BEB-6C3A-307B-DB0C16E73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940" y="2749691"/>
            <a:ext cx="2817432" cy="277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8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C57B4-05F5-5A69-8358-F17860E6F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5">
            <a:extLst>
              <a:ext uri="{FF2B5EF4-FFF2-40B4-BE49-F238E27FC236}">
                <a16:creationId xmlns:a16="http://schemas.microsoft.com/office/drawing/2014/main" id="{CBD709AC-A895-29E1-C8D6-4758B29DE6BA}"/>
              </a:ext>
            </a:extLst>
          </p:cNvPr>
          <p:cNvSpPr/>
          <p:nvPr/>
        </p:nvSpPr>
        <p:spPr>
          <a:xfrm flipV="1">
            <a:off x="-397181" y="1763147"/>
            <a:ext cx="179953" cy="179953"/>
          </a:xfrm>
          <a:custGeom>
            <a:avLst/>
            <a:gdLst>
              <a:gd name="connsiteX0" fmla="*/ 0 w 208598"/>
              <a:gd name="connsiteY0" fmla="*/ 205320 h 205320"/>
              <a:gd name="connsiteX1" fmla="*/ 106009 w 208598"/>
              <a:gd name="connsiteY1" fmla="*/ 205320 h 205320"/>
              <a:gd name="connsiteX2" fmla="*/ 208598 w 208598"/>
              <a:gd name="connsiteY2" fmla="*/ 102660 h 205320"/>
              <a:gd name="connsiteX3" fmla="*/ 106009 w 208598"/>
              <a:gd name="connsiteY3" fmla="*/ 0 h 205320"/>
              <a:gd name="connsiteX4" fmla="*/ 0 w 208598"/>
              <a:gd name="connsiteY4" fmla="*/ 0 h 205320"/>
              <a:gd name="connsiteX5" fmla="*/ 0 w 208598"/>
              <a:gd name="connsiteY5" fmla="*/ 102660 h 20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98" h="205320">
                <a:moveTo>
                  <a:pt x="0" y="205320"/>
                </a:moveTo>
                <a:lnTo>
                  <a:pt x="106009" y="205320"/>
                </a:lnTo>
                <a:lnTo>
                  <a:pt x="208598" y="102660"/>
                </a:lnTo>
                <a:lnTo>
                  <a:pt x="106009" y="0"/>
                </a:lnTo>
                <a:lnTo>
                  <a:pt x="0" y="0"/>
                </a:lnTo>
                <a:lnTo>
                  <a:pt x="0" y="102660"/>
                </a:lnTo>
                <a:close/>
              </a:path>
            </a:pathLst>
          </a:custGeom>
          <a:gradFill flip="none" rotWithShape="1">
            <a:gsLst>
              <a:gs pos="0">
                <a:srgbClr val="7858FF"/>
              </a:gs>
              <a:gs pos="100000">
                <a:srgbClr val="5D36FF"/>
              </a:gs>
            </a:gsLst>
            <a:lin ang="2700000" scaled="1"/>
            <a:tileRect/>
          </a:gra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1773" fontAlgn="base">
              <a:spcBef>
                <a:spcPct val="0"/>
              </a:spcBef>
              <a:spcAft>
                <a:spcPct val="0"/>
              </a:spcAft>
            </a:pPr>
            <a:endParaRPr lang="en-US" sz="1400" kern="0"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latin typeface="72 Brand Medium" panose="020B05040306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267735-8A89-5437-AA82-FED05FCB0FD7}"/>
              </a:ext>
            </a:extLst>
          </p:cNvPr>
          <p:cNvSpPr/>
          <p:nvPr/>
        </p:nvSpPr>
        <p:spPr>
          <a:xfrm>
            <a:off x="11701463" y="0"/>
            <a:ext cx="492126" cy="492315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1773" fontAlgn="base">
              <a:spcBef>
                <a:spcPct val="0"/>
              </a:spcBef>
              <a:spcAft>
                <a:spcPct val="0"/>
              </a:spcAft>
            </a:pPr>
            <a:endParaRPr lang="en-US" sz="1400" kern="0"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latin typeface="72 Brand Medium" panose="020B0504030603020204" pitchFamily="34" charset="0"/>
            </a:endParaRPr>
          </a:p>
        </p:txBody>
      </p:sp>
      <p:sp>
        <p:nvSpPr>
          <p:cNvPr id="15" name="Text 1">
            <a:extLst>
              <a:ext uri="{FF2B5EF4-FFF2-40B4-BE49-F238E27FC236}">
                <a16:creationId xmlns:a16="http://schemas.microsoft.com/office/drawing/2014/main" id="{9D0B9D06-1427-6257-3AD6-8ED4B96AD802}"/>
              </a:ext>
            </a:extLst>
          </p:cNvPr>
          <p:cNvSpPr/>
          <p:nvPr/>
        </p:nvSpPr>
        <p:spPr>
          <a:xfrm>
            <a:off x="2037080" y="525780"/>
            <a:ext cx="2455863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0" b="1" dirty="0"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10</a:t>
            </a:r>
            <a:endParaRPr lang="en-US" sz="14000" dirty="0"/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F8CFD948-AF56-9388-1795-AD30F748B87D}"/>
              </a:ext>
            </a:extLst>
          </p:cNvPr>
          <p:cNvSpPr/>
          <p:nvPr/>
        </p:nvSpPr>
        <p:spPr>
          <a:xfrm>
            <a:off x="4492943" y="800100"/>
            <a:ext cx="64008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AI WORDS</a:t>
            </a:r>
            <a:endParaRPr lang="en-US" sz="3200" dirty="0"/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B5892C6D-09A1-14EB-1DDA-D03D721BAF5F}"/>
              </a:ext>
            </a:extLst>
          </p:cNvPr>
          <p:cNvSpPr/>
          <p:nvPr/>
        </p:nvSpPr>
        <p:spPr>
          <a:xfrm>
            <a:off x="4492943" y="1509491"/>
            <a:ext cx="6400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THEY NEED TO KNOW</a:t>
            </a:r>
            <a:endParaRPr lang="en-US" sz="2800" dirty="0"/>
          </a:p>
        </p:txBody>
      </p:sp>
      <p:sp>
        <p:nvSpPr>
          <p:cNvPr id="22" name="Text 5">
            <a:extLst>
              <a:ext uri="{FF2B5EF4-FFF2-40B4-BE49-F238E27FC236}">
                <a16:creationId xmlns:a16="http://schemas.microsoft.com/office/drawing/2014/main" id="{14598FB8-AD08-B24E-F768-3F3987C724A6}"/>
              </a:ext>
            </a:extLst>
          </p:cNvPr>
          <p:cNvSpPr/>
          <p:nvPr/>
        </p:nvSpPr>
        <p:spPr>
          <a:xfrm>
            <a:off x="3500799" y="2950402"/>
            <a:ext cx="2926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1. Parameter</a:t>
            </a:r>
            <a:endParaRPr lang="en-US" sz="2400" dirty="0"/>
          </a:p>
        </p:txBody>
      </p:sp>
      <p:sp>
        <p:nvSpPr>
          <p:cNvPr id="25" name="Text 6">
            <a:extLst>
              <a:ext uri="{FF2B5EF4-FFF2-40B4-BE49-F238E27FC236}">
                <a16:creationId xmlns:a16="http://schemas.microsoft.com/office/drawing/2014/main" id="{9C6801EE-B707-E195-47DC-F0A439F8BD44}"/>
              </a:ext>
            </a:extLst>
          </p:cNvPr>
          <p:cNvSpPr/>
          <p:nvPr/>
        </p:nvSpPr>
        <p:spPr>
          <a:xfrm>
            <a:off x="3500799" y="3407602"/>
            <a:ext cx="2926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2. Training Data</a:t>
            </a:r>
            <a:endParaRPr lang="en-US" sz="2400" dirty="0"/>
          </a:p>
        </p:txBody>
      </p:sp>
      <p:sp>
        <p:nvSpPr>
          <p:cNvPr id="28" name="Text 7">
            <a:extLst>
              <a:ext uri="{FF2B5EF4-FFF2-40B4-BE49-F238E27FC236}">
                <a16:creationId xmlns:a16="http://schemas.microsoft.com/office/drawing/2014/main" id="{825CA73F-3A0A-6EB9-DACC-3B1ED1C92D46}"/>
              </a:ext>
            </a:extLst>
          </p:cNvPr>
          <p:cNvSpPr/>
          <p:nvPr/>
        </p:nvSpPr>
        <p:spPr>
          <a:xfrm>
            <a:off x="3500799" y="3864802"/>
            <a:ext cx="2926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3. Hallucination</a:t>
            </a:r>
            <a:endParaRPr lang="en-US" sz="2400" dirty="0"/>
          </a:p>
        </p:txBody>
      </p:sp>
      <p:sp>
        <p:nvSpPr>
          <p:cNvPr id="29" name="Text 8">
            <a:extLst>
              <a:ext uri="{FF2B5EF4-FFF2-40B4-BE49-F238E27FC236}">
                <a16:creationId xmlns:a16="http://schemas.microsoft.com/office/drawing/2014/main" id="{52EFE586-9787-CB01-6928-1692C9627D6E}"/>
              </a:ext>
            </a:extLst>
          </p:cNvPr>
          <p:cNvSpPr/>
          <p:nvPr/>
        </p:nvSpPr>
        <p:spPr>
          <a:xfrm>
            <a:off x="3500799" y="4322002"/>
            <a:ext cx="2926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4. Token</a:t>
            </a:r>
            <a:endParaRPr lang="en-US" sz="2400" dirty="0"/>
          </a:p>
        </p:txBody>
      </p:sp>
      <p:sp>
        <p:nvSpPr>
          <p:cNvPr id="30" name="Text 9">
            <a:extLst>
              <a:ext uri="{FF2B5EF4-FFF2-40B4-BE49-F238E27FC236}">
                <a16:creationId xmlns:a16="http://schemas.microsoft.com/office/drawing/2014/main" id="{D367741D-6925-0570-0EEA-C1E397947574}"/>
              </a:ext>
            </a:extLst>
          </p:cNvPr>
          <p:cNvSpPr/>
          <p:nvPr/>
        </p:nvSpPr>
        <p:spPr>
          <a:xfrm>
            <a:off x="3500799" y="4830959"/>
            <a:ext cx="2926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5. Open Source</a:t>
            </a:r>
            <a:endParaRPr lang="en-US" sz="2400" dirty="0"/>
          </a:p>
        </p:txBody>
      </p:sp>
      <p:sp>
        <p:nvSpPr>
          <p:cNvPr id="31" name="Text 10">
            <a:extLst>
              <a:ext uri="{FF2B5EF4-FFF2-40B4-BE49-F238E27FC236}">
                <a16:creationId xmlns:a16="http://schemas.microsoft.com/office/drawing/2014/main" id="{D205A5E0-F665-6095-08B7-0D945473268F}"/>
              </a:ext>
            </a:extLst>
          </p:cNvPr>
          <p:cNvSpPr/>
          <p:nvPr/>
        </p:nvSpPr>
        <p:spPr>
          <a:xfrm>
            <a:off x="6624999" y="2950402"/>
            <a:ext cx="2926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6. GPT</a:t>
            </a:r>
            <a:endParaRPr lang="en-US" sz="2400" dirty="0"/>
          </a:p>
        </p:txBody>
      </p:sp>
      <p:sp>
        <p:nvSpPr>
          <p:cNvPr id="32" name="Text 11">
            <a:extLst>
              <a:ext uri="{FF2B5EF4-FFF2-40B4-BE49-F238E27FC236}">
                <a16:creationId xmlns:a16="http://schemas.microsoft.com/office/drawing/2014/main" id="{F5C07E4E-BC70-F8FA-9429-D930B6EC6994}"/>
              </a:ext>
            </a:extLst>
          </p:cNvPr>
          <p:cNvSpPr/>
          <p:nvPr/>
        </p:nvSpPr>
        <p:spPr>
          <a:xfrm>
            <a:off x="6624999" y="3407602"/>
            <a:ext cx="2926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7. Inference</a:t>
            </a:r>
            <a:endParaRPr lang="en-US" sz="2400" dirty="0"/>
          </a:p>
        </p:txBody>
      </p:sp>
      <p:sp>
        <p:nvSpPr>
          <p:cNvPr id="34" name="Text 11">
            <a:extLst>
              <a:ext uri="{FF2B5EF4-FFF2-40B4-BE49-F238E27FC236}">
                <a16:creationId xmlns:a16="http://schemas.microsoft.com/office/drawing/2014/main" id="{D497C304-A354-575C-E970-2B06CFDE707A}"/>
              </a:ext>
            </a:extLst>
          </p:cNvPr>
          <p:cNvSpPr/>
          <p:nvPr/>
        </p:nvSpPr>
        <p:spPr>
          <a:xfrm>
            <a:off x="6624999" y="4371049"/>
            <a:ext cx="2926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9. MCP</a:t>
            </a:r>
            <a:endParaRPr lang="en-US" sz="2400" dirty="0"/>
          </a:p>
        </p:txBody>
      </p:sp>
      <p:sp>
        <p:nvSpPr>
          <p:cNvPr id="35" name="Text 11">
            <a:extLst>
              <a:ext uri="{FF2B5EF4-FFF2-40B4-BE49-F238E27FC236}">
                <a16:creationId xmlns:a16="http://schemas.microsoft.com/office/drawing/2014/main" id="{6943D79C-57BE-1530-D5DC-E16256051581}"/>
              </a:ext>
            </a:extLst>
          </p:cNvPr>
          <p:cNvSpPr/>
          <p:nvPr/>
        </p:nvSpPr>
        <p:spPr>
          <a:xfrm>
            <a:off x="6624999" y="4893502"/>
            <a:ext cx="2926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10. Agents</a:t>
            </a:r>
            <a:endParaRPr lang="en-US" sz="2400" dirty="0"/>
          </a:p>
        </p:txBody>
      </p:sp>
      <p:sp>
        <p:nvSpPr>
          <p:cNvPr id="36" name="Text 11">
            <a:extLst>
              <a:ext uri="{FF2B5EF4-FFF2-40B4-BE49-F238E27FC236}">
                <a16:creationId xmlns:a16="http://schemas.microsoft.com/office/drawing/2014/main" id="{4E68BD77-E825-37F1-CF9E-49E73D98D40C}"/>
              </a:ext>
            </a:extLst>
          </p:cNvPr>
          <p:cNvSpPr/>
          <p:nvPr/>
        </p:nvSpPr>
        <p:spPr>
          <a:xfrm>
            <a:off x="6624999" y="3887168"/>
            <a:ext cx="2926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8. RAG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8302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5">
            <a:extLst>
              <a:ext uri="{FF2B5EF4-FFF2-40B4-BE49-F238E27FC236}">
                <a16:creationId xmlns:a16="http://schemas.microsoft.com/office/drawing/2014/main" id="{1205CFBA-D423-FA20-FF5D-6FA05438AC02}"/>
              </a:ext>
            </a:extLst>
          </p:cNvPr>
          <p:cNvSpPr/>
          <p:nvPr/>
        </p:nvSpPr>
        <p:spPr>
          <a:xfrm>
            <a:off x="334962" y="1417320"/>
            <a:ext cx="9469437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1. Parameter - </a:t>
            </a:r>
            <a:r>
              <a:rPr lang="en-US" sz="2400" i="1" dirty="0">
                <a:solidFill>
                  <a:srgbClr val="00C9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millions of dials that define how an AI thinks</a:t>
            </a:r>
            <a:endParaRPr lang="en-US" sz="2400" dirty="0"/>
          </a:p>
        </p:txBody>
      </p:sp>
      <p:sp>
        <p:nvSpPr>
          <p:cNvPr id="3" name="Text 6">
            <a:extLst>
              <a:ext uri="{FF2B5EF4-FFF2-40B4-BE49-F238E27FC236}">
                <a16:creationId xmlns:a16="http://schemas.microsoft.com/office/drawing/2014/main" id="{02214DA5-2045-8ED9-2235-E14C82782354}"/>
              </a:ext>
            </a:extLst>
          </p:cNvPr>
          <p:cNvSpPr/>
          <p:nvPr/>
        </p:nvSpPr>
        <p:spPr>
          <a:xfrm>
            <a:off x="334962" y="2091044"/>
            <a:ext cx="1033925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2. Training Data – </a:t>
            </a:r>
            <a:r>
              <a:rPr lang="en-US" sz="2400" i="1" dirty="0">
                <a:solidFill>
                  <a:srgbClr val="00A8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is the textbook the AI studied before you met it</a:t>
            </a:r>
            <a:endParaRPr lang="en-US" sz="2400" dirty="0"/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FBBCD0D2-5B10-4D6B-82FD-4639801251CC}"/>
              </a:ext>
            </a:extLst>
          </p:cNvPr>
          <p:cNvSpPr/>
          <p:nvPr/>
        </p:nvSpPr>
        <p:spPr>
          <a:xfrm>
            <a:off x="334963" y="2831432"/>
            <a:ext cx="1059864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3. Hallucination - </a:t>
            </a:r>
            <a:r>
              <a:rPr lang="en-US" sz="2400" i="1" dirty="0">
                <a:solidFill>
                  <a:srgbClr val="FF6B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AI confidently states something totally wrong</a:t>
            </a:r>
            <a:endParaRPr lang="en-US" sz="2400" dirty="0"/>
          </a:p>
        </p:txBody>
      </p:sp>
      <p:sp>
        <p:nvSpPr>
          <p:cNvPr id="5" name="Text 8">
            <a:extLst>
              <a:ext uri="{FF2B5EF4-FFF2-40B4-BE49-F238E27FC236}">
                <a16:creationId xmlns:a16="http://schemas.microsoft.com/office/drawing/2014/main" id="{8FC284CB-0BE4-CDA1-08A5-B4A9FFB40E3A}"/>
              </a:ext>
            </a:extLst>
          </p:cNvPr>
          <p:cNvSpPr/>
          <p:nvPr/>
        </p:nvSpPr>
        <p:spPr>
          <a:xfrm>
            <a:off x="334962" y="3615089"/>
            <a:ext cx="9083357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4. Token - </a:t>
            </a:r>
            <a:r>
              <a:rPr lang="en-US" sz="2400" i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The unit of text that AI reads and processes</a:t>
            </a:r>
            <a:endParaRPr lang="en-US" sz="2400" dirty="0"/>
          </a:p>
        </p:txBody>
      </p:sp>
      <p:sp>
        <p:nvSpPr>
          <p:cNvPr id="6" name="Text 11">
            <a:extLst>
              <a:ext uri="{FF2B5EF4-FFF2-40B4-BE49-F238E27FC236}">
                <a16:creationId xmlns:a16="http://schemas.microsoft.com/office/drawing/2014/main" id="{0CA4CF64-04AF-98CE-6B3A-C928C283A8D0}"/>
              </a:ext>
            </a:extLst>
          </p:cNvPr>
          <p:cNvSpPr/>
          <p:nvPr/>
        </p:nvSpPr>
        <p:spPr>
          <a:xfrm>
            <a:off x="334962" y="4398746"/>
            <a:ext cx="9697311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5. Open Source - </a:t>
            </a:r>
            <a:r>
              <a:rPr lang="en-US" sz="2400" i="1" dirty="0">
                <a:solidFill>
                  <a:srgbClr val="2ED5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models whose code and weights are publicly available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D436DF-7055-B2FF-3C31-D0A02AEE283D}"/>
              </a:ext>
            </a:extLst>
          </p:cNvPr>
          <p:cNvSpPr txBox="1"/>
          <p:nvPr/>
        </p:nvSpPr>
        <p:spPr>
          <a:xfrm>
            <a:off x="334962" y="464811"/>
            <a:ext cx="6099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b="1" dirty="0"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 to 5  - AI WORDS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648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9">
            <a:extLst>
              <a:ext uri="{FF2B5EF4-FFF2-40B4-BE49-F238E27FC236}">
                <a16:creationId xmlns:a16="http://schemas.microsoft.com/office/drawing/2014/main" id="{E7D80A9B-D747-3B7E-8F5E-E9175AFCFFD2}"/>
              </a:ext>
            </a:extLst>
          </p:cNvPr>
          <p:cNvSpPr/>
          <p:nvPr/>
        </p:nvSpPr>
        <p:spPr>
          <a:xfrm>
            <a:off x="352016" y="2595274"/>
            <a:ext cx="12151004" cy="833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8. RAG - </a:t>
            </a:r>
            <a:r>
              <a:rPr lang="en-US" sz="2400" i="1" dirty="0">
                <a:solidFill>
                  <a:srgbClr val="FF6B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Retrieval-Augmented Generation — giving AI access to real documents</a:t>
            </a:r>
            <a:endParaRPr lang="en-US" sz="2400" dirty="0"/>
          </a:p>
        </p:txBody>
      </p:sp>
      <p:sp>
        <p:nvSpPr>
          <p:cNvPr id="3" name="Text 10">
            <a:extLst>
              <a:ext uri="{FF2B5EF4-FFF2-40B4-BE49-F238E27FC236}">
                <a16:creationId xmlns:a16="http://schemas.microsoft.com/office/drawing/2014/main" id="{B8D2E0F7-DCAD-E93E-F4BF-CF2C69A02104}"/>
              </a:ext>
            </a:extLst>
          </p:cNvPr>
          <p:cNvSpPr/>
          <p:nvPr/>
        </p:nvSpPr>
        <p:spPr>
          <a:xfrm>
            <a:off x="352016" y="1289957"/>
            <a:ext cx="11469869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6. GPT – </a:t>
            </a:r>
            <a:r>
              <a:rPr lang="en-US" sz="2400" i="1" dirty="0">
                <a:solidFill>
                  <a:srgbClr val="00C9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Gen-er-</a:t>
            </a:r>
            <a:r>
              <a:rPr lang="en-US" sz="2400" i="1" dirty="0" err="1">
                <a:solidFill>
                  <a:srgbClr val="00C9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ative</a:t>
            </a:r>
            <a:r>
              <a:rPr lang="en-US" sz="2400" i="1" dirty="0">
                <a:solidFill>
                  <a:srgbClr val="00C9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Pre-trained Transformer — the architecture behind modern AI</a:t>
            </a:r>
            <a:endParaRPr lang="en-US" sz="2400" dirty="0"/>
          </a:p>
        </p:txBody>
      </p:sp>
      <p:sp>
        <p:nvSpPr>
          <p:cNvPr id="4" name="Text 11">
            <a:extLst>
              <a:ext uri="{FF2B5EF4-FFF2-40B4-BE49-F238E27FC236}">
                <a16:creationId xmlns:a16="http://schemas.microsoft.com/office/drawing/2014/main" id="{B6FD00B3-DF8E-926C-029F-3416DBA06A2B}"/>
              </a:ext>
            </a:extLst>
          </p:cNvPr>
          <p:cNvSpPr/>
          <p:nvPr/>
        </p:nvSpPr>
        <p:spPr>
          <a:xfrm>
            <a:off x="352016" y="2043986"/>
            <a:ext cx="10541726" cy="4206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7. Inference. - </a:t>
            </a:r>
            <a:r>
              <a:rPr lang="en-US" sz="2400" i="1" dirty="0">
                <a:solidFill>
                  <a:srgbClr val="00A8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Running the AI to generate a response — the 'using' phase</a:t>
            </a:r>
            <a:endParaRPr lang="en-US" sz="2400" dirty="0"/>
          </a:p>
        </p:txBody>
      </p:sp>
      <p:sp>
        <p:nvSpPr>
          <p:cNvPr id="5" name="Text 11">
            <a:extLst>
              <a:ext uri="{FF2B5EF4-FFF2-40B4-BE49-F238E27FC236}">
                <a16:creationId xmlns:a16="http://schemas.microsoft.com/office/drawing/2014/main" id="{99E0F4AA-24A7-25A0-045A-F7FC58D09074}"/>
              </a:ext>
            </a:extLst>
          </p:cNvPr>
          <p:cNvSpPr/>
          <p:nvPr/>
        </p:nvSpPr>
        <p:spPr>
          <a:xfrm>
            <a:off x="352017" y="3382400"/>
            <a:ext cx="11843158" cy="8337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9. MCP. - </a:t>
            </a:r>
            <a:r>
              <a:rPr lang="en-US" sz="2400" i="1" dirty="0">
                <a:solidFill>
                  <a:srgbClr val="2ED5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 Context Protocol — a standard plug-in system for AI tools</a:t>
            </a:r>
            <a:endParaRPr lang="en-US" sz="2400" dirty="0"/>
          </a:p>
        </p:txBody>
      </p:sp>
      <p:sp>
        <p:nvSpPr>
          <p:cNvPr id="6" name="Text 11">
            <a:extLst>
              <a:ext uri="{FF2B5EF4-FFF2-40B4-BE49-F238E27FC236}">
                <a16:creationId xmlns:a16="http://schemas.microsoft.com/office/drawing/2014/main" id="{4768AE00-ADF5-DC70-3F1C-49CED20E93BE}"/>
              </a:ext>
            </a:extLst>
          </p:cNvPr>
          <p:cNvSpPr/>
          <p:nvPr/>
        </p:nvSpPr>
        <p:spPr>
          <a:xfrm>
            <a:off x="352016" y="3974579"/>
            <a:ext cx="10956685" cy="11945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10. Agents- </a:t>
            </a:r>
            <a:r>
              <a:rPr lang="en-US" sz="2400" i="1" dirty="0">
                <a:solidFill>
                  <a:srgbClr val="00A8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that takes actions autonomously to complete multi-step goals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3541F-499D-0BAF-DC0A-41F3EDACEA9C}"/>
              </a:ext>
            </a:extLst>
          </p:cNvPr>
          <p:cNvSpPr txBox="1"/>
          <p:nvPr/>
        </p:nvSpPr>
        <p:spPr>
          <a:xfrm>
            <a:off x="334962" y="464811"/>
            <a:ext cx="6099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b="1" dirty="0"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6 to 10 - AI WORDS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6951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89267" y="219456"/>
            <a:ext cx="11216640" cy="6339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WHAT DATA DOES AI READ FROM THE WMS?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489267" y="829056"/>
            <a:ext cx="1121664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i="1" dirty="0">
                <a:solidFill>
                  <a:srgbClr val="F0A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Joule connects directly to your live EWM system via RAG — no data leaves SAP</a:t>
            </a:r>
            <a:endParaRPr lang="en-US" sz="1733" dirty="0"/>
          </a:p>
        </p:txBody>
      </p:sp>
      <p:sp>
        <p:nvSpPr>
          <p:cNvPr id="5" name="Shape 3"/>
          <p:cNvSpPr/>
          <p:nvPr/>
        </p:nvSpPr>
        <p:spPr>
          <a:xfrm>
            <a:off x="367347" y="1402080"/>
            <a:ext cx="3718560" cy="2218944"/>
          </a:xfrm>
          <a:prstGeom prst="rect">
            <a:avLst/>
          </a:prstGeom>
          <a:solidFill>
            <a:srgbClr val="1A2E44"/>
          </a:solidFill>
          <a:ln w="12700">
            <a:solidFill>
              <a:srgbClr val="0070F2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6" name="Shape 4"/>
          <p:cNvSpPr/>
          <p:nvPr/>
        </p:nvSpPr>
        <p:spPr>
          <a:xfrm>
            <a:off x="367347" y="1402080"/>
            <a:ext cx="3718560" cy="536448"/>
          </a:xfrm>
          <a:prstGeom prst="rect">
            <a:avLst/>
          </a:prstGeom>
          <a:solidFill>
            <a:srgbClr val="0070F2"/>
          </a:solidFill>
          <a:ln w="12700">
            <a:solidFill>
              <a:srgbClr val="0070F2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7" name="Text 5"/>
          <p:cNvSpPr/>
          <p:nvPr/>
        </p:nvSpPr>
        <p:spPr>
          <a:xfrm>
            <a:off x="489267" y="1463040"/>
            <a:ext cx="3474720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🚚  Transfer Orders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13651" y="203606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Planned start &amp; end times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513651" y="240182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Actual completion times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513651" y="276758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Warehouse task status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513651" y="313334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Picker / resource assigned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4268787" y="1402080"/>
            <a:ext cx="3718560" cy="2218944"/>
          </a:xfrm>
          <a:prstGeom prst="rect">
            <a:avLst/>
          </a:prstGeom>
          <a:solidFill>
            <a:srgbClr val="1A2E44"/>
          </a:solidFill>
          <a:ln w="12700">
            <a:solidFill>
              <a:srgbClr val="0070F2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13" name="Shape 11"/>
          <p:cNvSpPr/>
          <p:nvPr/>
        </p:nvSpPr>
        <p:spPr>
          <a:xfrm>
            <a:off x="4268787" y="1402080"/>
            <a:ext cx="3718560" cy="536448"/>
          </a:xfrm>
          <a:prstGeom prst="rect">
            <a:avLst/>
          </a:prstGeom>
          <a:solidFill>
            <a:srgbClr val="0070F2"/>
          </a:solidFill>
          <a:ln w="12700">
            <a:solidFill>
              <a:srgbClr val="0070F2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4" name="Text 12"/>
          <p:cNvSpPr/>
          <p:nvPr/>
        </p:nvSpPr>
        <p:spPr>
          <a:xfrm>
            <a:off x="4390707" y="1463040"/>
            <a:ext cx="3474720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📋  Delivery Documents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415091" y="203606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Requested delivery date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4415091" y="240182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Goods issue posted (Y/N)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4415091" y="276758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Shipping point &amp; route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4415091" y="313334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Customer &amp; PO reference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8170227" y="1402080"/>
            <a:ext cx="3718560" cy="2218944"/>
          </a:xfrm>
          <a:prstGeom prst="rect">
            <a:avLst/>
          </a:prstGeom>
          <a:solidFill>
            <a:srgbClr val="1A2E44"/>
          </a:solidFill>
          <a:ln w="12700">
            <a:solidFill>
              <a:srgbClr val="0070F2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20" name="Shape 18"/>
          <p:cNvSpPr/>
          <p:nvPr/>
        </p:nvSpPr>
        <p:spPr>
          <a:xfrm>
            <a:off x="8170227" y="1402080"/>
            <a:ext cx="3718560" cy="536448"/>
          </a:xfrm>
          <a:prstGeom prst="rect">
            <a:avLst/>
          </a:prstGeom>
          <a:solidFill>
            <a:srgbClr val="0070F2"/>
          </a:solidFill>
          <a:ln w="12700">
            <a:solidFill>
              <a:srgbClr val="0070F2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1" name="Text 19"/>
          <p:cNvSpPr/>
          <p:nvPr/>
        </p:nvSpPr>
        <p:spPr>
          <a:xfrm>
            <a:off x="8292147" y="1463040"/>
            <a:ext cx="3474720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📦  Handling Units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8316531" y="203606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Items picked (qty vs ordered)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8316531" y="240182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HU packed &amp; loaded status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8316531" y="276758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Carrier confirmed (Y/N)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8316531" y="313334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Proof of despatch</a:t>
            </a:r>
            <a:endParaRPr lang="en-US" sz="1400" dirty="0"/>
          </a:p>
        </p:txBody>
      </p:sp>
      <p:sp>
        <p:nvSpPr>
          <p:cNvPr id="26" name="Shape 24"/>
          <p:cNvSpPr/>
          <p:nvPr/>
        </p:nvSpPr>
        <p:spPr>
          <a:xfrm>
            <a:off x="367347" y="3840480"/>
            <a:ext cx="3718560" cy="2218944"/>
          </a:xfrm>
          <a:prstGeom prst="rect">
            <a:avLst/>
          </a:prstGeom>
          <a:solidFill>
            <a:srgbClr val="1A2E44"/>
          </a:solidFill>
          <a:ln w="12700">
            <a:solidFill>
              <a:srgbClr val="0070F2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27" name="Shape 25"/>
          <p:cNvSpPr/>
          <p:nvPr/>
        </p:nvSpPr>
        <p:spPr>
          <a:xfrm>
            <a:off x="367347" y="3840480"/>
            <a:ext cx="3718560" cy="536448"/>
          </a:xfrm>
          <a:prstGeom prst="rect">
            <a:avLst/>
          </a:prstGeom>
          <a:solidFill>
            <a:srgbClr val="0070F2"/>
          </a:solidFill>
          <a:ln w="12700">
            <a:solidFill>
              <a:srgbClr val="0070F2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8" name="Text 26"/>
          <p:cNvSpPr/>
          <p:nvPr/>
        </p:nvSpPr>
        <p:spPr>
          <a:xfrm>
            <a:off x="489267" y="3901440"/>
            <a:ext cx="3474720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🏷️  Resource Status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13651" y="447446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Forklift / dock assignments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513651" y="484022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Resource locked / glitched flags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513651" y="520598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Queue depth per resource</a:t>
            </a:r>
            <a:endParaRPr lang="en-US" sz="1400" dirty="0"/>
          </a:p>
        </p:txBody>
      </p:sp>
      <p:sp>
        <p:nvSpPr>
          <p:cNvPr id="32" name="Text 30"/>
          <p:cNvSpPr/>
          <p:nvPr/>
        </p:nvSpPr>
        <p:spPr>
          <a:xfrm>
            <a:off x="513651" y="557174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Last activity timestamp</a:t>
            </a:r>
            <a:endParaRPr lang="en-US" sz="1400" dirty="0"/>
          </a:p>
        </p:txBody>
      </p:sp>
      <p:sp>
        <p:nvSpPr>
          <p:cNvPr id="33" name="Shape 31"/>
          <p:cNvSpPr/>
          <p:nvPr/>
        </p:nvSpPr>
        <p:spPr>
          <a:xfrm>
            <a:off x="4268787" y="3840480"/>
            <a:ext cx="3718560" cy="2218944"/>
          </a:xfrm>
          <a:prstGeom prst="rect">
            <a:avLst/>
          </a:prstGeom>
          <a:solidFill>
            <a:srgbClr val="1A2E44"/>
          </a:solidFill>
          <a:ln w="12700">
            <a:solidFill>
              <a:srgbClr val="0070F2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34" name="Shape 32"/>
          <p:cNvSpPr/>
          <p:nvPr/>
        </p:nvSpPr>
        <p:spPr>
          <a:xfrm>
            <a:off x="4268787" y="3840480"/>
            <a:ext cx="3718560" cy="536448"/>
          </a:xfrm>
          <a:prstGeom prst="rect">
            <a:avLst/>
          </a:prstGeom>
          <a:solidFill>
            <a:srgbClr val="0070F2"/>
          </a:solidFill>
          <a:ln w="12700">
            <a:solidFill>
              <a:srgbClr val="0070F2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5" name="Text 33"/>
          <p:cNvSpPr/>
          <p:nvPr/>
        </p:nvSpPr>
        <p:spPr>
          <a:xfrm>
            <a:off x="4390707" y="3901440"/>
            <a:ext cx="3474720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⏱️  Wave &amp; Queue Data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4415091" y="447446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Wave release time</a:t>
            </a:r>
            <a:endParaRPr lang="en-US" sz="1400" dirty="0"/>
          </a:p>
        </p:txBody>
      </p:sp>
      <p:sp>
        <p:nvSpPr>
          <p:cNvPr id="37" name="Text 35"/>
          <p:cNvSpPr/>
          <p:nvPr/>
        </p:nvSpPr>
        <p:spPr>
          <a:xfrm>
            <a:off x="4415091" y="484022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Pick queue backlog</a:t>
            </a:r>
            <a:endParaRPr lang="en-US" sz="1400" dirty="0"/>
          </a:p>
        </p:txBody>
      </p:sp>
      <p:sp>
        <p:nvSpPr>
          <p:cNvPr id="38" name="Text 36"/>
          <p:cNvSpPr/>
          <p:nvPr/>
        </p:nvSpPr>
        <p:spPr>
          <a:xfrm>
            <a:off x="4415091" y="520598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Avg pick rate per hour</a:t>
            </a:r>
            <a:endParaRPr lang="en-US" sz="1400" dirty="0"/>
          </a:p>
        </p:txBody>
      </p:sp>
      <p:sp>
        <p:nvSpPr>
          <p:cNvPr id="39" name="Text 37"/>
          <p:cNvSpPr/>
          <p:nvPr/>
        </p:nvSpPr>
        <p:spPr>
          <a:xfrm>
            <a:off x="4415091" y="557174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Estimated completion vs plan</a:t>
            </a:r>
            <a:endParaRPr lang="en-US" sz="1400" dirty="0"/>
          </a:p>
        </p:txBody>
      </p:sp>
      <p:sp>
        <p:nvSpPr>
          <p:cNvPr id="40" name="Shape 38"/>
          <p:cNvSpPr/>
          <p:nvPr/>
        </p:nvSpPr>
        <p:spPr>
          <a:xfrm>
            <a:off x="8170227" y="3840480"/>
            <a:ext cx="3718560" cy="2218944"/>
          </a:xfrm>
          <a:prstGeom prst="rect">
            <a:avLst/>
          </a:prstGeom>
          <a:solidFill>
            <a:srgbClr val="1A2E44"/>
          </a:solidFill>
          <a:ln w="12700">
            <a:solidFill>
              <a:srgbClr val="0070F2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41" name="Shape 39"/>
          <p:cNvSpPr/>
          <p:nvPr/>
        </p:nvSpPr>
        <p:spPr>
          <a:xfrm>
            <a:off x="8170227" y="3840480"/>
            <a:ext cx="3718560" cy="536448"/>
          </a:xfrm>
          <a:prstGeom prst="rect">
            <a:avLst/>
          </a:prstGeom>
          <a:solidFill>
            <a:srgbClr val="0070F2"/>
          </a:solidFill>
          <a:ln w="12700">
            <a:solidFill>
              <a:srgbClr val="0070F2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42" name="Text 40"/>
          <p:cNvSpPr/>
          <p:nvPr/>
        </p:nvSpPr>
        <p:spPr>
          <a:xfrm>
            <a:off x="8292147" y="3901440"/>
            <a:ext cx="3474720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🔔  System Exception Logs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8316531" y="447446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Transfer order errors</a:t>
            </a:r>
            <a:endParaRPr lang="en-US" sz="1400" dirty="0"/>
          </a:p>
        </p:txBody>
      </p:sp>
      <p:sp>
        <p:nvSpPr>
          <p:cNvPr id="44" name="Text 42"/>
          <p:cNvSpPr/>
          <p:nvPr/>
        </p:nvSpPr>
        <p:spPr>
          <a:xfrm>
            <a:off x="8316531" y="484022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Resource conflict flags</a:t>
            </a:r>
            <a:endParaRPr lang="en-US" sz="1400" dirty="0"/>
          </a:p>
        </p:txBody>
      </p:sp>
      <p:sp>
        <p:nvSpPr>
          <p:cNvPr id="45" name="Text 43"/>
          <p:cNvSpPr/>
          <p:nvPr/>
        </p:nvSpPr>
        <p:spPr>
          <a:xfrm>
            <a:off x="8316531" y="520598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Unconfirmed TO age &gt; threshold</a:t>
            </a:r>
            <a:endParaRPr lang="en-US" sz="1400" dirty="0"/>
          </a:p>
        </p:txBody>
      </p:sp>
      <p:sp>
        <p:nvSpPr>
          <p:cNvPr id="46" name="Text 44"/>
          <p:cNvSpPr/>
          <p:nvPr/>
        </p:nvSpPr>
        <p:spPr>
          <a:xfrm>
            <a:off x="8316531" y="5571744"/>
            <a:ext cx="3438144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WM error messages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89267" y="243840"/>
            <a:ext cx="1121664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467" b="1" dirty="0"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Company’s AI vs ChatGPT</a:t>
            </a:r>
            <a:endParaRPr lang="en-US" sz="3467" dirty="0"/>
          </a:p>
        </p:txBody>
      </p:sp>
      <p:sp>
        <p:nvSpPr>
          <p:cNvPr id="4" name="Text 2"/>
          <p:cNvSpPr/>
          <p:nvPr/>
        </p:nvSpPr>
        <p:spPr>
          <a:xfrm>
            <a:off x="489267" y="890016"/>
            <a:ext cx="1121664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67" i="1" dirty="0">
                <a:solidFill>
                  <a:srgbClr val="F0A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 use GPT-style AI — but they are built for very different purposes</a:t>
            </a:r>
            <a:endParaRPr lang="en-US" sz="1867" dirty="0"/>
          </a:p>
        </p:txBody>
      </p:sp>
      <p:sp>
        <p:nvSpPr>
          <p:cNvPr id="5" name="Shape 3"/>
          <p:cNvSpPr/>
          <p:nvPr/>
        </p:nvSpPr>
        <p:spPr>
          <a:xfrm>
            <a:off x="4024947" y="1463040"/>
            <a:ext cx="3657600" cy="548640"/>
          </a:xfrm>
          <a:prstGeom prst="rect">
            <a:avLst/>
          </a:prstGeom>
          <a:solidFill>
            <a:srgbClr val="0070F2"/>
          </a:solidFill>
          <a:ln w="12700">
            <a:solidFill>
              <a:srgbClr val="0070F2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6" name="Text 4"/>
          <p:cNvSpPr/>
          <p:nvPr/>
        </p:nvSpPr>
        <p:spPr>
          <a:xfrm>
            <a:off x="4024947" y="1463040"/>
            <a:ext cx="3657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67" b="1" dirty="0" err="1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CompanyAI</a:t>
            </a:r>
            <a:endParaRPr lang="en-US" sz="1867" dirty="0"/>
          </a:p>
        </p:txBody>
      </p:sp>
      <p:sp>
        <p:nvSpPr>
          <p:cNvPr id="7" name="Shape 5"/>
          <p:cNvSpPr/>
          <p:nvPr/>
        </p:nvSpPr>
        <p:spPr>
          <a:xfrm>
            <a:off x="7926387" y="1463040"/>
            <a:ext cx="3779520" cy="548640"/>
          </a:xfrm>
          <a:prstGeom prst="rect">
            <a:avLst/>
          </a:prstGeom>
          <a:solidFill>
            <a:srgbClr val="1A2E44"/>
          </a:solidFill>
          <a:ln w="12700">
            <a:solidFill>
              <a:srgbClr val="8FB8D4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8" name="Text 6"/>
          <p:cNvSpPr/>
          <p:nvPr/>
        </p:nvSpPr>
        <p:spPr>
          <a:xfrm>
            <a:off x="7926387" y="1463040"/>
            <a:ext cx="3779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67" b="1" dirty="0">
                <a:solidFill>
                  <a:srgbClr val="8FB8D4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ChatGPT / Public AI</a:t>
            </a:r>
            <a:endParaRPr lang="en-US" sz="1867" dirty="0"/>
          </a:p>
        </p:txBody>
      </p:sp>
      <p:sp>
        <p:nvSpPr>
          <p:cNvPr id="9" name="Shape 7"/>
          <p:cNvSpPr/>
          <p:nvPr/>
        </p:nvSpPr>
        <p:spPr>
          <a:xfrm>
            <a:off x="489267" y="2133600"/>
            <a:ext cx="3413760" cy="585216"/>
          </a:xfrm>
          <a:prstGeom prst="rect">
            <a:avLst/>
          </a:prstGeom>
          <a:solidFill>
            <a:srgbClr val="162538"/>
          </a:solidFill>
          <a:ln w="12700">
            <a:solidFill>
              <a:srgbClr val="1A2E44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0" name="Text 8"/>
          <p:cNvSpPr/>
          <p:nvPr/>
        </p:nvSpPr>
        <p:spPr>
          <a:xfrm>
            <a:off x="611187" y="2206752"/>
            <a:ext cx="3169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source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024947" y="2133600"/>
            <a:ext cx="3657600" cy="585216"/>
          </a:xfrm>
          <a:prstGeom prst="rect">
            <a:avLst/>
          </a:prstGeom>
          <a:solidFill>
            <a:srgbClr val="162538"/>
          </a:solidFill>
          <a:ln w="9525">
            <a:solidFill>
              <a:srgbClr val="0070F2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2" name="Text 10"/>
          <p:cNvSpPr/>
          <p:nvPr/>
        </p:nvSpPr>
        <p:spPr>
          <a:xfrm>
            <a:off x="4122483" y="2206752"/>
            <a:ext cx="34747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2ED5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YOUR live Company data</a:t>
            </a:r>
            <a:endParaRPr lang="en-US" sz="1467" dirty="0"/>
          </a:p>
        </p:txBody>
      </p:sp>
      <p:sp>
        <p:nvSpPr>
          <p:cNvPr id="13" name="Shape 11"/>
          <p:cNvSpPr/>
          <p:nvPr/>
        </p:nvSpPr>
        <p:spPr>
          <a:xfrm>
            <a:off x="7926387" y="2133600"/>
            <a:ext cx="3779520" cy="585216"/>
          </a:xfrm>
          <a:prstGeom prst="rect">
            <a:avLst/>
          </a:prstGeom>
          <a:solidFill>
            <a:srgbClr val="162538"/>
          </a:solidFill>
          <a:ln w="12700">
            <a:solidFill>
              <a:srgbClr val="1A2E44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4" name="Text 12"/>
          <p:cNvSpPr/>
          <p:nvPr/>
        </p:nvSpPr>
        <p:spPr>
          <a:xfrm>
            <a:off x="8023923" y="2206752"/>
            <a:ext cx="35966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General internet training data</a:t>
            </a:r>
            <a:endParaRPr lang="en-US" sz="1467" dirty="0"/>
          </a:p>
        </p:txBody>
      </p:sp>
      <p:sp>
        <p:nvSpPr>
          <p:cNvPr id="15" name="Shape 13"/>
          <p:cNvSpPr/>
          <p:nvPr/>
        </p:nvSpPr>
        <p:spPr>
          <a:xfrm>
            <a:off x="489267" y="2755392"/>
            <a:ext cx="3413760" cy="585216"/>
          </a:xfrm>
          <a:prstGeom prst="rect">
            <a:avLst/>
          </a:prstGeom>
          <a:solidFill>
            <a:srgbClr val="0D1B2A"/>
          </a:solidFill>
          <a:ln w="12700">
            <a:solidFill>
              <a:srgbClr val="1A2E44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6" name="Text 14"/>
          <p:cNvSpPr/>
          <p:nvPr/>
        </p:nvSpPr>
        <p:spPr>
          <a:xfrm>
            <a:off x="611187" y="2828544"/>
            <a:ext cx="3169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privacy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024947" y="2755392"/>
            <a:ext cx="3657600" cy="585216"/>
          </a:xfrm>
          <a:prstGeom prst="rect">
            <a:avLst/>
          </a:prstGeom>
          <a:solidFill>
            <a:srgbClr val="0D1B2A"/>
          </a:solidFill>
          <a:ln w="9525">
            <a:solidFill>
              <a:srgbClr val="0070F2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8" name="Text 16"/>
          <p:cNvSpPr/>
          <p:nvPr/>
        </p:nvSpPr>
        <p:spPr>
          <a:xfrm>
            <a:off x="4122483" y="2828544"/>
            <a:ext cx="34747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2ED5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Fully private — stays in the company</a:t>
            </a:r>
            <a:endParaRPr lang="en-US" sz="1467" dirty="0"/>
          </a:p>
        </p:txBody>
      </p:sp>
      <p:sp>
        <p:nvSpPr>
          <p:cNvPr id="19" name="Shape 17"/>
          <p:cNvSpPr/>
          <p:nvPr/>
        </p:nvSpPr>
        <p:spPr>
          <a:xfrm>
            <a:off x="7926387" y="2755392"/>
            <a:ext cx="3779520" cy="585216"/>
          </a:xfrm>
          <a:prstGeom prst="rect">
            <a:avLst/>
          </a:prstGeom>
          <a:solidFill>
            <a:srgbClr val="0D1B2A"/>
          </a:solidFill>
          <a:ln w="12700">
            <a:solidFill>
              <a:srgbClr val="1A2E44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0" name="Text 18"/>
          <p:cNvSpPr/>
          <p:nvPr/>
        </p:nvSpPr>
        <p:spPr>
          <a:xfrm>
            <a:off x="8023923" y="2828544"/>
            <a:ext cx="35966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Inputs may be used for training</a:t>
            </a:r>
            <a:endParaRPr lang="en-US" sz="1467" dirty="0"/>
          </a:p>
        </p:txBody>
      </p:sp>
      <p:sp>
        <p:nvSpPr>
          <p:cNvPr id="21" name="Shape 19"/>
          <p:cNvSpPr/>
          <p:nvPr/>
        </p:nvSpPr>
        <p:spPr>
          <a:xfrm>
            <a:off x="489267" y="3377184"/>
            <a:ext cx="3413760" cy="585216"/>
          </a:xfrm>
          <a:prstGeom prst="rect">
            <a:avLst/>
          </a:prstGeom>
          <a:solidFill>
            <a:srgbClr val="162538"/>
          </a:solidFill>
          <a:ln w="12700">
            <a:solidFill>
              <a:srgbClr val="1A2E44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2" name="Text 20"/>
          <p:cNvSpPr/>
          <p:nvPr/>
        </p:nvSpPr>
        <p:spPr>
          <a:xfrm>
            <a:off x="611187" y="3450336"/>
            <a:ext cx="3169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 code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024947" y="3377184"/>
            <a:ext cx="3657600" cy="585216"/>
          </a:xfrm>
          <a:prstGeom prst="rect">
            <a:avLst/>
          </a:prstGeom>
          <a:solidFill>
            <a:srgbClr val="162538"/>
          </a:solidFill>
          <a:ln w="9525">
            <a:solidFill>
              <a:srgbClr val="0070F2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4" name="Text 22"/>
          <p:cNvSpPr/>
          <p:nvPr/>
        </p:nvSpPr>
        <p:spPr>
          <a:xfrm>
            <a:off x="4122483" y="3450336"/>
            <a:ext cx="34747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2ED5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Closed — Company controlled</a:t>
            </a:r>
            <a:endParaRPr lang="en-US" sz="1467" dirty="0"/>
          </a:p>
        </p:txBody>
      </p:sp>
      <p:sp>
        <p:nvSpPr>
          <p:cNvPr id="25" name="Shape 23"/>
          <p:cNvSpPr/>
          <p:nvPr/>
        </p:nvSpPr>
        <p:spPr>
          <a:xfrm>
            <a:off x="7926387" y="3377184"/>
            <a:ext cx="3779520" cy="585216"/>
          </a:xfrm>
          <a:prstGeom prst="rect">
            <a:avLst/>
          </a:prstGeom>
          <a:solidFill>
            <a:srgbClr val="162538"/>
          </a:solidFill>
          <a:ln w="12700">
            <a:solidFill>
              <a:srgbClr val="1A2E44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6" name="Text 24"/>
          <p:cNvSpPr/>
          <p:nvPr/>
        </p:nvSpPr>
        <p:spPr>
          <a:xfrm>
            <a:off x="8023923" y="3450336"/>
            <a:ext cx="35966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Closed (GPT-4) or Open (others)</a:t>
            </a:r>
            <a:endParaRPr lang="en-US" sz="1467" dirty="0"/>
          </a:p>
        </p:txBody>
      </p:sp>
      <p:sp>
        <p:nvSpPr>
          <p:cNvPr id="27" name="Shape 25"/>
          <p:cNvSpPr/>
          <p:nvPr/>
        </p:nvSpPr>
        <p:spPr>
          <a:xfrm>
            <a:off x="489267" y="3998976"/>
            <a:ext cx="3413760" cy="585216"/>
          </a:xfrm>
          <a:prstGeom prst="rect">
            <a:avLst/>
          </a:prstGeom>
          <a:solidFill>
            <a:srgbClr val="0D1B2A"/>
          </a:solidFill>
          <a:ln w="12700">
            <a:solidFill>
              <a:srgbClr val="1A2E44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8" name="Text 26"/>
          <p:cNvSpPr/>
          <p:nvPr/>
        </p:nvSpPr>
        <p:spPr>
          <a:xfrm>
            <a:off x="611187" y="4072128"/>
            <a:ext cx="3169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 context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024947" y="3998976"/>
            <a:ext cx="3657600" cy="585216"/>
          </a:xfrm>
          <a:prstGeom prst="rect">
            <a:avLst/>
          </a:prstGeom>
          <a:solidFill>
            <a:srgbClr val="0D1B2A"/>
          </a:solidFill>
          <a:ln w="9525">
            <a:solidFill>
              <a:srgbClr val="0070F2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0" name="Text 28"/>
          <p:cNvSpPr/>
          <p:nvPr/>
        </p:nvSpPr>
        <p:spPr>
          <a:xfrm>
            <a:off x="4122483" y="4072128"/>
            <a:ext cx="34747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2ED5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Knows business processes &amp; your org</a:t>
            </a:r>
            <a:endParaRPr lang="en-US" sz="1467" dirty="0"/>
          </a:p>
        </p:txBody>
      </p:sp>
      <p:sp>
        <p:nvSpPr>
          <p:cNvPr id="31" name="Shape 29"/>
          <p:cNvSpPr/>
          <p:nvPr/>
        </p:nvSpPr>
        <p:spPr>
          <a:xfrm>
            <a:off x="7926387" y="3998976"/>
            <a:ext cx="3779520" cy="585216"/>
          </a:xfrm>
          <a:prstGeom prst="rect">
            <a:avLst/>
          </a:prstGeom>
          <a:solidFill>
            <a:srgbClr val="0D1B2A"/>
          </a:solidFill>
          <a:ln w="12700">
            <a:solidFill>
              <a:srgbClr val="1A2E44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2" name="Text 30"/>
          <p:cNvSpPr/>
          <p:nvPr/>
        </p:nvSpPr>
        <p:spPr>
          <a:xfrm>
            <a:off x="8023923" y="4072128"/>
            <a:ext cx="35966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Generic — no SAP knowledge</a:t>
            </a:r>
            <a:endParaRPr lang="en-US" sz="1467" dirty="0"/>
          </a:p>
        </p:txBody>
      </p:sp>
      <p:sp>
        <p:nvSpPr>
          <p:cNvPr id="33" name="Shape 31"/>
          <p:cNvSpPr/>
          <p:nvPr/>
        </p:nvSpPr>
        <p:spPr>
          <a:xfrm>
            <a:off x="489267" y="4620768"/>
            <a:ext cx="3413760" cy="585216"/>
          </a:xfrm>
          <a:prstGeom prst="rect">
            <a:avLst/>
          </a:prstGeom>
          <a:solidFill>
            <a:srgbClr val="162538"/>
          </a:solidFill>
          <a:ln w="12700">
            <a:solidFill>
              <a:srgbClr val="1A2E44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4" name="Text 32"/>
          <p:cNvSpPr/>
          <p:nvPr/>
        </p:nvSpPr>
        <p:spPr>
          <a:xfrm>
            <a:off x="611187" y="4693920"/>
            <a:ext cx="3169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 control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4024947" y="4620768"/>
            <a:ext cx="3657600" cy="585216"/>
          </a:xfrm>
          <a:prstGeom prst="rect">
            <a:avLst/>
          </a:prstGeom>
          <a:solidFill>
            <a:srgbClr val="162538"/>
          </a:solidFill>
          <a:ln w="9525">
            <a:solidFill>
              <a:srgbClr val="0070F2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6" name="Text 34"/>
          <p:cNvSpPr/>
          <p:nvPr/>
        </p:nvSpPr>
        <p:spPr>
          <a:xfrm>
            <a:off x="4122483" y="4693920"/>
            <a:ext cx="34747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2ED5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Respects your authorizations</a:t>
            </a:r>
            <a:endParaRPr lang="en-US" sz="1467" dirty="0"/>
          </a:p>
        </p:txBody>
      </p:sp>
      <p:sp>
        <p:nvSpPr>
          <p:cNvPr id="37" name="Shape 35"/>
          <p:cNvSpPr/>
          <p:nvPr/>
        </p:nvSpPr>
        <p:spPr>
          <a:xfrm>
            <a:off x="7926387" y="4620768"/>
            <a:ext cx="3779520" cy="585216"/>
          </a:xfrm>
          <a:prstGeom prst="rect">
            <a:avLst/>
          </a:prstGeom>
          <a:solidFill>
            <a:srgbClr val="162538"/>
          </a:solidFill>
          <a:ln w="12700">
            <a:solidFill>
              <a:srgbClr val="1A2E44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8" name="Text 36"/>
          <p:cNvSpPr/>
          <p:nvPr/>
        </p:nvSpPr>
        <p:spPr>
          <a:xfrm>
            <a:off x="8023923" y="4693920"/>
            <a:ext cx="35966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No enterprise access controls</a:t>
            </a:r>
            <a:endParaRPr lang="en-US" sz="1467" dirty="0"/>
          </a:p>
        </p:txBody>
      </p:sp>
      <p:sp>
        <p:nvSpPr>
          <p:cNvPr id="39" name="Shape 37"/>
          <p:cNvSpPr/>
          <p:nvPr/>
        </p:nvSpPr>
        <p:spPr>
          <a:xfrm>
            <a:off x="489267" y="5242560"/>
            <a:ext cx="3413760" cy="585216"/>
          </a:xfrm>
          <a:prstGeom prst="rect">
            <a:avLst/>
          </a:prstGeom>
          <a:solidFill>
            <a:srgbClr val="0D1B2A"/>
          </a:solidFill>
          <a:ln w="12700">
            <a:solidFill>
              <a:srgbClr val="1A2E44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40" name="Text 38"/>
          <p:cNvSpPr/>
          <p:nvPr/>
        </p:nvSpPr>
        <p:spPr>
          <a:xfrm>
            <a:off x="611187" y="5315712"/>
            <a:ext cx="3169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 &amp; SLA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4024947" y="5242560"/>
            <a:ext cx="3657600" cy="585216"/>
          </a:xfrm>
          <a:prstGeom prst="rect">
            <a:avLst/>
          </a:prstGeom>
          <a:solidFill>
            <a:srgbClr val="0D1B2A"/>
          </a:solidFill>
          <a:ln w="9525">
            <a:solidFill>
              <a:srgbClr val="0070F2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42" name="Text 40"/>
          <p:cNvSpPr/>
          <p:nvPr/>
        </p:nvSpPr>
        <p:spPr>
          <a:xfrm>
            <a:off x="4122483" y="5315712"/>
            <a:ext cx="34747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2ED5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Full  enterprise support</a:t>
            </a:r>
            <a:endParaRPr lang="en-US" sz="1467" dirty="0"/>
          </a:p>
        </p:txBody>
      </p:sp>
      <p:sp>
        <p:nvSpPr>
          <p:cNvPr id="43" name="Shape 41"/>
          <p:cNvSpPr/>
          <p:nvPr/>
        </p:nvSpPr>
        <p:spPr>
          <a:xfrm>
            <a:off x="7926387" y="5242560"/>
            <a:ext cx="3779520" cy="585216"/>
          </a:xfrm>
          <a:prstGeom prst="rect">
            <a:avLst/>
          </a:prstGeom>
          <a:solidFill>
            <a:srgbClr val="0D1B2A"/>
          </a:solidFill>
          <a:ln w="12700">
            <a:solidFill>
              <a:srgbClr val="1A2E44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44" name="Text 42"/>
          <p:cNvSpPr/>
          <p:nvPr/>
        </p:nvSpPr>
        <p:spPr>
          <a:xfrm>
            <a:off x="8023923" y="5315712"/>
            <a:ext cx="35966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Consumer / developer tiers only</a:t>
            </a:r>
            <a:endParaRPr lang="en-US" sz="1467" dirty="0"/>
          </a:p>
        </p:txBody>
      </p:sp>
      <p:sp>
        <p:nvSpPr>
          <p:cNvPr id="45" name="Shape 43"/>
          <p:cNvSpPr/>
          <p:nvPr/>
        </p:nvSpPr>
        <p:spPr>
          <a:xfrm>
            <a:off x="489267" y="5864352"/>
            <a:ext cx="3413760" cy="585216"/>
          </a:xfrm>
          <a:prstGeom prst="rect">
            <a:avLst/>
          </a:prstGeom>
          <a:solidFill>
            <a:srgbClr val="162538"/>
          </a:solidFill>
          <a:ln w="12700">
            <a:solidFill>
              <a:srgbClr val="1A2E44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46" name="Text 44"/>
          <p:cNvSpPr/>
          <p:nvPr/>
        </p:nvSpPr>
        <p:spPr>
          <a:xfrm>
            <a:off x="611187" y="5937504"/>
            <a:ext cx="31699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4024947" y="5864352"/>
            <a:ext cx="3657600" cy="585216"/>
          </a:xfrm>
          <a:prstGeom prst="rect">
            <a:avLst/>
          </a:prstGeom>
          <a:solidFill>
            <a:srgbClr val="162538"/>
          </a:solidFill>
          <a:ln w="9525">
            <a:solidFill>
              <a:srgbClr val="0070F2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48" name="Text 46"/>
          <p:cNvSpPr/>
          <p:nvPr/>
        </p:nvSpPr>
        <p:spPr>
          <a:xfrm>
            <a:off x="4122483" y="5937504"/>
            <a:ext cx="34747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2ED5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GDPR, industry certified  </a:t>
            </a:r>
            <a:endParaRPr lang="en-US" sz="1467" dirty="0"/>
          </a:p>
        </p:txBody>
      </p:sp>
      <p:sp>
        <p:nvSpPr>
          <p:cNvPr id="49" name="Shape 47"/>
          <p:cNvSpPr/>
          <p:nvPr/>
        </p:nvSpPr>
        <p:spPr>
          <a:xfrm>
            <a:off x="7926387" y="5864352"/>
            <a:ext cx="3779520" cy="585216"/>
          </a:xfrm>
          <a:prstGeom prst="rect">
            <a:avLst/>
          </a:prstGeom>
          <a:solidFill>
            <a:srgbClr val="162538"/>
          </a:solidFill>
          <a:ln w="12700">
            <a:solidFill>
              <a:srgbClr val="1A2E44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50" name="Text 48"/>
          <p:cNvSpPr/>
          <p:nvPr/>
        </p:nvSpPr>
        <p:spPr>
          <a:xfrm>
            <a:off x="8023923" y="5937504"/>
            <a:ext cx="35966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FB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Varies — user's responsibility</a:t>
            </a:r>
            <a:endParaRPr lang="en-US" sz="146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11187" y="304800"/>
            <a:ext cx="10972800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latin typeface="Montserrat" pitchFamily="2" charset="77"/>
                <a:ea typeface="Arial Black" pitchFamily="34" charset="-122"/>
                <a:cs typeface="Arial Black" pitchFamily="34" charset="-120"/>
              </a:rPr>
              <a:t>WRITE THE FIRST BRIEF</a:t>
            </a:r>
            <a:endParaRPr lang="en-US" sz="3200" dirty="0">
              <a:latin typeface="Montserrat" pitchFamily="2" charset="77"/>
            </a:endParaRPr>
          </a:p>
        </p:txBody>
      </p:sp>
      <p:sp>
        <p:nvSpPr>
          <p:cNvPr id="4" name="Text 2"/>
          <p:cNvSpPr/>
          <p:nvPr/>
        </p:nvSpPr>
        <p:spPr>
          <a:xfrm>
            <a:off x="611187" y="1072896"/>
            <a:ext cx="109728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i="1" dirty="0">
                <a:solidFill>
                  <a:srgbClr val="F0A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business problem worth solving deserves a brief. Here is how to start today.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367347" y="1682496"/>
            <a:ext cx="3718560" cy="4364736"/>
          </a:xfrm>
          <a:prstGeom prst="rect">
            <a:avLst/>
          </a:prstGeom>
          <a:solidFill>
            <a:srgbClr val="1A2E44"/>
          </a:solidFill>
          <a:ln w="25400">
            <a:solidFill>
              <a:srgbClr val="FF9F1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6" name="Shape 4"/>
          <p:cNvSpPr/>
          <p:nvPr/>
        </p:nvSpPr>
        <p:spPr>
          <a:xfrm>
            <a:off x="367347" y="1682496"/>
            <a:ext cx="3718560" cy="560832"/>
          </a:xfrm>
          <a:prstGeom prst="rect">
            <a:avLst/>
          </a:prstGeom>
          <a:solidFill>
            <a:srgbClr val="FF9F1C"/>
          </a:solidFill>
          <a:ln w="12700">
            <a:solidFill>
              <a:srgbClr val="FF9F1C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7" name="Text 5"/>
          <p:cNvSpPr/>
          <p:nvPr/>
        </p:nvSpPr>
        <p:spPr>
          <a:xfrm>
            <a:off x="489267" y="1731264"/>
            <a:ext cx="34747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67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🧑‍💼  MANAGER</a:t>
            </a:r>
            <a:endParaRPr lang="en-US" sz="1867" dirty="0"/>
          </a:p>
        </p:txBody>
      </p:sp>
      <p:sp>
        <p:nvSpPr>
          <p:cNvPr id="8" name="Text 6"/>
          <p:cNvSpPr/>
          <p:nvPr/>
        </p:nvSpPr>
        <p:spPr>
          <a:xfrm>
            <a:off x="513651" y="2340864"/>
            <a:ext cx="3438144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 Pick ONE problem your team deals with every week</a:t>
            </a:r>
            <a:endParaRPr lang="en-US" sz="1467" dirty="0"/>
          </a:p>
        </p:txBody>
      </p:sp>
      <p:sp>
        <p:nvSpPr>
          <p:cNvPr id="9" name="Text 7"/>
          <p:cNvSpPr/>
          <p:nvPr/>
        </p:nvSpPr>
        <p:spPr>
          <a:xfrm>
            <a:off x="513651" y="2950464"/>
            <a:ext cx="3438144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 Write— THE PAIN in plain English</a:t>
            </a:r>
            <a:endParaRPr lang="en-US" sz="1467" dirty="0"/>
          </a:p>
        </p:txBody>
      </p:sp>
      <p:sp>
        <p:nvSpPr>
          <p:cNvPr id="10" name="Text 8"/>
          <p:cNvSpPr/>
          <p:nvPr/>
        </p:nvSpPr>
        <p:spPr>
          <a:xfrm>
            <a:off x="513651" y="3560064"/>
            <a:ext cx="3438144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 Estimate: how often does it happen and what does it cost?</a:t>
            </a:r>
            <a:endParaRPr lang="en-US" sz="1467" dirty="0"/>
          </a:p>
        </p:txBody>
      </p:sp>
      <p:sp>
        <p:nvSpPr>
          <p:cNvPr id="11" name="Text 9"/>
          <p:cNvSpPr/>
          <p:nvPr/>
        </p:nvSpPr>
        <p:spPr>
          <a:xfrm>
            <a:off x="513651" y="4169664"/>
            <a:ext cx="3438144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 Ask your BA to complete the rest of the brief with you</a:t>
            </a:r>
            <a:endParaRPr lang="en-US" sz="1467" dirty="0"/>
          </a:p>
        </p:txBody>
      </p:sp>
      <p:sp>
        <p:nvSpPr>
          <p:cNvPr id="12" name="Text 10"/>
          <p:cNvSpPr/>
          <p:nvPr/>
        </p:nvSpPr>
        <p:spPr>
          <a:xfrm>
            <a:off x="513651" y="4779264"/>
            <a:ext cx="3438144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 Come to the next IT meeting with the brief — not a complaint</a:t>
            </a:r>
            <a:endParaRPr lang="en-US" sz="1467" dirty="0"/>
          </a:p>
        </p:txBody>
      </p:sp>
      <p:sp>
        <p:nvSpPr>
          <p:cNvPr id="13" name="Shape 11"/>
          <p:cNvSpPr/>
          <p:nvPr/>
        </p:nvSpPr>
        <p:spPr>
          <a:xfrm>
            <a:off x="367347" y="5632704"/>
            <a:ext cx="3718560" cy="414528"/>
          </a:xfrm>
          <a:prstGeom prst="rect">
            <a:avLst/>
          </a:prstGeom>
          <a:solidFill>
            <a:srgbClr val="FF9F1C"/>
          </a:solidFill>
          <a:ln w="12700">
            <a:solidFill>
              <a:srgbClr val="FF9F1C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4" name="Text 12"/>
          <p:cNvSpPr/>
          <p:nvPr/>
        </p:nvSpPr>
        <p:spPr>
          <a:xfrm>
            <a:off x="464883" y="5669280"/>
            <a:ext cx="3511296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Your job: SPOT &amp; DESCRIBE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293171" y="1682496"/>
            <a:ext cx="3718560" cy="4364736"/>
          </a:xfrm>
          <a:prstGeom prst="rect">
            <a:avLst/>
          </a:prstGeom>
          <a:solidFill>
            <a:srgbClr val="1A2E44"/>
          </a:solidFill>
          <a:ln w="25400">
            <a:solidFill>
              <a:srgbClr val="0070F2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16" name="Shape 14"/>
          <p:cNvSpPr/>
          <p:nvPr/>
        </p:nvSpPr>
        <p:spPr>
          <a:xfrm>
            <a:off x="4293171" y="1682496"/>
            <a:ext cx="3718560" cy="560832"/>
          </a:xfrm>
          <a:prstGeom prst="rect">
            <a:avLst/>
          </a:prstGeom>
          <a:solidFill>
            <a:srgbClr val="0070F2"/>
          </a:solidFill>
          <a:ln w="12700">
            <a:solidFill>
              <a:srgbClr val="0070F2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7" name="Text 15"/>
          <p:cNvSpPr/>
          <p:nvPr/>
        </p:nvSpPr>
        <p:spPr>
          <a:xfrm>
            <a:off x="4415091" y="1731264"/>
            <a:ext cx="34747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67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📋  BUSINESS ANALYST</a:t>
            </a:r>
            <a:endParaRPr lang="en-US" sz="1867" dirty="0"/>
          </a:p>
        </p:txBody>
      </p:sp>
      <p:sp>
        <p:nvSpPr>
          <p:cNvPr id="18" name="Text 16"/>
          <p:cNvSpPr/>
          <p:nvPr/>
        </p:nvSpPr>
        <p:spPr>
          <a:xfrm>
            <a:off x="4439475" y="2340864"/>
            <a:ext cx="3438144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 Take the manager's pain statement and map it your AI Requirements:</a:t>
            </a:r>
            <a:endParaRPr lang="en-US" sz="1467" dirty="0"/>
          </a:p>
        </p:txBody>
      </p:sp>
      <p:sp>
        <p:nvSpPr>
          <p:cNvPr id="19" name="Text 17"/>
          <p:cNvSpPr/>
          <p:nvPr/>
        </p:nvSpPr>
        <p:spPr>
          <a:xfrm>
            <a:off x="4439475" y="2950464"/>
            <a:ext cx="3438144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Create a RAG for all GI, and DO in the system  </a:t>
            </a:r>
            <a:endParaRPr lang="en-US" sz="1467" dirty="0"/>
          </a:p>
        </p:txBody>
      </p:sp>
      <p:sp>
        <p:nvSpPr>
          <p:cNvPr id="20" name="Text 18"/>
          <p:cNvSpPr/>
          <p:nvPr/>
        </p:nvSpPr>
        <p:spPr>
          <a:xfrm>
            <a:off x="4439475" y="3560064"/>
            <a:ext cx="3438144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You need an Agent to review all open DO in the systems for TM Users.</a:t>
            </a:r>
            <a:endParaRPr lang="en-US" sz="1467" dirty="0"/>
          </a:p>
        </p:txBody>
      </p:sp>
      <p:sp>
        <p:nvSpPr>
          <p:cNvPr id="21" name="Text 19"/>
          <p:cNvSpPr/>
          <p:nvPr/>
        </p:nvSpPr>
        <p:spPr>
          <a:xfrm>
            <a:off x="4439475" y="4169664"/>
            <a:ext cx="3438144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 Parameter should have guardrails with input of dispatch time, day and SLA</a:t>
            </a:r>
            <a:endParaRPr lang="en-US" sz="1467" dirty="0"/>
          </a:p>
        </p:txBody>
      </p:sp>
      <p:sp>
        <p:nvSpPr>
          <p:cNvPr id="22" name="Text 20"/>
          <p:cNvSpPr/>
          <p:nvPr/>
        </p:nvSpPr>
        <p:spPr>
          <a:xfrm>
            <a:off x="4439475" y="4779264"/>
            <a:ext cx="3438144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 The Agent can take action and or send alerts for approvals.</a:t>
            </a:r>
            <a:endParaRPr lang="en-US" sz="1467" dirty="0"/>
          </a:p>
        </p:txBody>
      </p:sp>
      <p:sp>
        <p:nvSpPr>
          <p:cNvPr id="23" name="Shape 21"/>
          <p:cNvSpPr/>
          <p:nvPr/>
        </p:nvSpPr>
        <p:spPr>
          <a:xfrm>
            <a:off x="4293171" y="5632704"/>
            <a:ext cx="3718560" cy="414528"/>
          </a:xfrm>
          <a:prstGeom prst="rect">
            <a:avLst/>
          </a:prstGeom>
          <a:solidFill>
            <a:srgbClr val="0070F2"/>
          </a:solidFill>
          <a:ln w="12700">
            <a:solidFill>
              <a:srgbClr val="0070F2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4" name="Text 22"/>
          <p:cNvSpPr/>
          <p:nvPr/>
        </p:nvSpPr>
        <p:spPr>
          <a:xfrm>
            <a:off x="4390707" y="5669280"/>
            <a:ext cx="3511296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Your job: SHAPE &amp; CHALLENGE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8218995" y="1682496"/>
            <a:ext cx="3718560" cy="4364736"/>
          </a:xfrm>
          <a:prstGeom prst="rect">
            <a:avLst/>
          </a:prstGeom>
          <a:solidFill>
            <a:srgbClr val="1A2E44"/>
          </a:solidFill>
          <a:ln w="25400">
            <a:solidFill>
              <a:srgbClr val="2ED573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26" name="Shape 24"/>
          <p:cNvSpPr/>
          <p:nvPr/>
        </p:nvSpPr>
        <p:spPr>
          <a:xfrm>
            <a:off x="8218995" y="1682496"/>
            <a:ext cx="3718560" cy="560832"/>
          </a:xfrm>
          <a:prstGeom prst="rect">
            <a:avLst/>
          </a:prstGeom>
          <a:solidFill>
            <a:srgbClr val="2ED573"/>
          </a:solidFill>
          <a:ln w="12700">
            <a:solidFill>
              <a:srgbClr val="2ED573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7" name="Text 25"/>
          <p:cNvSpPr/>
          <p:nvPr/>
        </p:nvSpPr>
        <p:spPr>
          <a:xfrm>
            <a:off x="8340915" y="1731264"/>
            <a:ext cx="34747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67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💻  WORKING WITH IT</a:t>
            </a:r>
            <a:endParaRPr lang="en-US" sz="1867" dirty="0"/>
          </a:p>
        </p:txBody>
      </p:sp>
      <p:sp>
        <p:nvSpPr>
          <p:cNvPr id="28" name="Text 26"/>
          <p:cNvSpPr/>
          <p:nvPr/>
        </p:nvSpPr>
        <p:spPr>
          <a:xfrm>
            <a:off x="8365299" y="2340864"/>
            <a:ext cx="3438144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 Share the completed brief within the IT design session</a:t>
            </a:r>
            <a:endParaRPr lang="en-US" sz="1467" dirty="0"/>
          </a:p>
        </p:txBody>
      </p:sp>
      <p:sp>
        <p:nvSpPr>
          <p:cNvPr id="29" name="Text 27"/>
          <p:cNvSpPr/>
          <p:nvPr/>
        </p:nvSpPr>
        <p:spPr>
          <a:xfrm>
            <a:off x="8365299" y="2950464"/>
            <a:ext cx="3438144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 Use the Red Flag questions if IT's answers feel vague</a:t>
            </a:r>
            <a:endParaRPr lang="en-US" sz="1467" dirty="0"/>
          </a:p>
        </p:txBody>
      </p:sp>
      <p:sp>
        <p:nvSpPr>
          <p:cNvPr id="30" name="Text 28"/>
          <p:cNvSpPr/>
          <p:nvPr/>
        </p:nvSpPr>
        <p:spPr>
          <a:xfrm>
            <a:off x="8365299" y="3560064"/>
            <a:ext cx="3438144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 Agree which AI keywords each solution component maps to</a:t>
            </a:r>
            <a:endParaRPr lang="en-US" sz="1467" dirty="0"/>
          </a:p>
        </p:txBody>
      </p:sp>
      <p:sp>
        <p:nvSpPr>
          <p:cNvPr id="31" name="Text 29"/>
          <p:cNvSpPr/>
          <p:nvPr/>
        </p:nvSpPr>
        <p:spPr>
          <a:xfrm>
            <a:off x="8365299" y="4169664"/>
            <a:ext cx="3438144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 Insist on seeing the guardrails and audit trail in the first demo</a:t>
            </a:r>
            <a:endParaRPr lang="en-US" sz="1467" dirty="0"/>
          </a:p>
        </p:txBody>
      </p:sp>
      <p:sp>
        <p:nvSpPr>
          <p:cNvPr id="32" name="Text 30"/>
          <p:cNvSpPr/>
          <p:nvPr/>
        </p:nvSpPr>
        <p:spPr>
          <a:xfrm>
            <a:off x="8365299" y="4779264"/>
            <a:ext cx="3438144" cy="560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E8F4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 Sign off on the test scenario using a real example from your operation</a:t>
            </a:r>
            <a:endParaRPr lang="en-US" sz="1467" dirty="0"/>
          </a:p>
        </p:txBody>
      </p:sp>
      <p:sp>
        <p:nvSpPr>
          <p:cNvPr id="33" name="Shape 31"/>
          <p:cNvSpPr/>
          <p:nvPr/>
        </p:nvSpPr>
        <p:spPr>
          <a:xfrm>
            <a:off x="8218995" y="5632704"/>
            <a:ext cx="3718560" cy="414528"/>
          </a:xfrm>
          <a:prstGeom prst="rect">
            <a:avLst/>
          </a:prstGeom>
          <a:solidFill>
            <a:srgbClr val="2ED573"/>
          </a:solidFill>
          <a:ln w="12700">
            <a:solidFill>
              <a:srgbClr val="2ED573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4" name="Text 32"/>
          <p:cNvSpPr/>
          <p:nvPr/>
        </p:nvSpPr>
        <p:spPr>
          <a:xfrm>
            <a:off x="8316531" y="5669280"/>
            <a:ext cx="3511296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0D1B2A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Your job: VALIDATE &amp; SIGN OFF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489267" y="6193536"/>
            <a:ext cx="11216640" cy="426720"/>
          </a:xfrm>
          <a:prstGeom prst="rect">
            <a:avLst/>
          </a:prstGeom>
          <a:solidFill>
            <a:srgbClr val="162538"/>
          </a:solidFill>
          <a:ln w="12700">
            <a:solidFill>
              <a:srgbClr val="F0AB00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6" name="Text 34"/>
          <p:cNvSpPr/>
          <p:nvPr/>
        </p:nvSpPr>
        <p:spPr>
          <a:xfrm>
            <a:off x="672147" y="6242304"/>
            <a:ext cx="109728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i="1" dirty="0">
                <a:solidFill>
                  <a:srgbClr val="F0A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"You now speak AI. You know the problem. You have the framework. The only thing left is to write the brief."</a:t>
            </a:r>
            <a:endParaRPr lang="en-US" sz="16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TOCShowsSubsections Dividers SectionNumber SlideNumber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E9ECEE"/>
      </a:lt1>
      <a:dk2>
        <a:srgbClr val="000000"/>
      </a:dk2>
      <a:lt2>
        <a:srgbClr val="E9ECEE"/>
      </a:lt2>
      <a:accent1>
        <a:srgbClr val="001449"/>
      </a:accent1>
      <a:accent2>
        <a:srgbClr val="002A86"/>
      </a:accent2>
      <a:accent3>
        <a:srgbClr val="0070F2"/>
      </a:accent3>
      <a:accent4>
        <a:srgbClr val="1B90FF"/>
      </a:accent4>
      <a:accent5>
        <a:srgbClr val="89D1FF"/>
      </a:accent5>
      <a:accent6>
        <a:srgbClr val="D1EFFF"/>
      </a:accent6>
      <a:hlink>
        <a:srgbClr val="5D36FE"/>
      </a:hlink>
      <a:folHlink>
        <a:srgbClr val="002A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I_design_manual_2025_official_small (1)" id="{C3740DC7-1404-3C46-85E6-72E89F58B8BB}" vid="{7B680FDE-2549-E749-8A36-E4988E939D4E}"/>
    </a:ext>
  </a:extLst>
</a:theme>
</file>

<file path=ppt/theme/theme2.xml><?xml version="1.0" encoding="utf-8"?>
<a:theme xmlns:a="http://schemas.openxmlformats.org/drawingml/2006/main" name="Office Theme">
  <a:themeElements>
    <a:clrScheme name="SAP_Colors2011_1.1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lue 2">
      <a:srgbClr val="D1EFFF"/>
    </a:custClr>
  </a:custClrLst>
</a:theme>
</file>

<file path=ppt/theme/theme3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lue 2">
      <a:srgbClr val="D1EFFF"/>
    </a:custClr>
  </a:custClr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D0FCFAFA-D3D3-1441-8101-DA629D03A5D9}">
  <we:reference id="b0692d11-e342-a550-cfba-e8c57e47b8f1" version="1.0.0.8" store="EXCatalog" storeType="EXCatalog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E65AE667-A5F5-0F47-8627-5174A8B7EA47}">
  <we:reference id="b8d7a30b-109c-4c41-a1df-a6cb639730b5" version="2.0.0.5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slideVersion":1,"isValidatorEnabled":false,"isLocked":false,"elementsMetadata":[{"type":"shape","elementConfiguration":{"binding":"{{StringJoin(\", \", Form.SpeakerName,\"SAP\")}}","type":"text","disableUpdates":false}},{"type":"shape","elementConfiguration":{"binding":"{{FormatDateTime(Form.Date,\"MMMM dd, yyyy\",\"en-US\")}}","type":"text","disableUpdates":false}},{"type":"shape","elementConfiguration":{"binding":"{{Form.Classification.Display}}","visibility":"","type":"text","disableUpdates":false}},{"type":"shape","elementConfiguration":{"inheritDimensions":"{{InheritDimensions.InheritNone}}","width":"","height":"1 cm","image":"{{Form.SAPLogo.SubbrandBlack}}","visibility":"","type":"image","disableUpdates":false}}],"slideId":"638331234102547405","enableDocumentContentUpdater":false,"version":"2.0"}]]></TemplafySlideTemplateConfiguration>
</file>

<file path=customXml/item11.xml><?xml version="1.0" encoding="utf-8"?>
<TemplafySlideTemplateConfiguration><![CDATA[{"slideVersion":1,"isValidatorEnabled":false,"isLocked":false,"elementsMetadata":[{"type":"shape","elementConfiguration":{"binding":"{{StringJoin(\", \", Form.SpeakerName,\"SAP\")}}","type":"text","disableUpdates":false}},{"type":"shape","elementConfiguration":{"binding":"{{FormatDateTime(Form.Date,\"MMMM dd, yyyy\",\"en-US\")}}","type":"text","disableUpdates":false}},{"type":"shape","elementConfiguration":{"inheritDimensions":"{{InheritDimensions.InheritNone}}","width":"","height":"1 cm","image":"{{Form.SAPLogo.SubbrandWhite}}","visibility":"","type":"image","disableUpdates":false}},{"type":"shape","elementConfiguration":{"binding":"{{Form.Classification.Display}}","visibility":"","type":"text","disableUpdates":false}}],"slideId":"638331234102430701","enableDocumentContentUpdater":false,"version":"2.0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slideVersion":1,"isValidatorEnabled":false,"isLocked":false,"elementsMetadata":[],"slideId":"638331234103099669","enableDocumentContentUpdater":false,"version":"2.0"}]]></TemplafySlideTemplateConfiguration>
</file>

<file path=customXml/item16.xml><?xml version="1.0" encoding="utf-8"?>
<TemplafySlideFormConfiguration><![CDATA[{"formFields":[{"distinct":false,"hideIfNoUserInteractionRequired":false,"required":true,"autoSelectFirstOption":false,"shareValue":false,"type":"dropDown","dataSourceName":"PPTSubBrandLogos2023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],"formDataEntries":[]}]]></TemplafySlideFormConfiguration>
</file>

<file path=customXml/item17.xml><?xml version="1.0" encoding="utf-8"?>
<TemplafySlideTemplateConfiguration><![CDATA[{"slideVersion":1,"isValidatorEnabled":false,"isLocked":false,"elementsMetadata":[{"type":"shape","elementConfiguration":{"binding":"{{StringJoin(\", \", Form.SpeakerName,\"SAP\")}}","type":"text","disableUpdates":false}},{"type":"shape","elementConfiguration":{"binding":"{{FormatDateTime(Form.Date,\"MMMM dd, yyyy\",\"en-US\")}}","type":"text","disableUpdates":false}},{"type":"shape","elementConfiguration":{"inheritDimensions":"{{InheritDimensions.InheritNone}}","width":"","height":"1 cm","image":"{{Form.SAPLogo.SubbrandBlue}}","visibility":"","type":"image","disableUpdates":false}},{"type":"shape","elementConfiguration":{"binding":"{{Form.Classification.Display}}","visibility":"","type":"text","disableUpdates":false}}],"slideId":"638331234101560684","enableDocumentContentUpdater":false,"version":"2.0"}]]></TemplafySlideTemplateConfiguration>
</file>

<file path=customXml/item18.xml><?xml version="1.0" encoding="utf-8"?>
<TemplafySlideTemplateConfiguration><![CDATA[{"slideVersion":1,"isValidatorEnabled":false,"isLocked":false,"elementsMetadata":[{"type":"shape","elementConfiguration":{"binding":"{{Form.SpeakerName}}","type":"text","disableUpdates":false}},{"type":"shape","elementConfiguration":{"binding":"{{Form.Email}}","type":"text","disableUpdates":false}},{"type":"shape","elementConfiguration":{"binding":"{{DataSources.PPTCopyRight[\"Slide 5 copyright\"].CopyrightMessage}}","visibility":"","type":"text","disableUpdates":false}}],"slideId":"638331234103056874","enableDocumentContentUpdater":false,"version":"2.0"}]]></TemplafySlideTemplateConfiguration>
</file>

<file path=customXml/item19.xml><?xml version="1.0" encoding="utf-8"?>
<TemplafySlideFormConfiguration><![CDATA[{"formFields":[{"distinct":false,"hideIfNoUserInteractionRequired":false,"required":true,"autoSelectFirstOption":false,"shareValue":false,"type":"dropDown","dataSourceName":"PPTSubBrandLogos2023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],"formDataEntries":[]}]]></TemplafySlideFormConfiguration>
</file>

<file path=customXml/item2.xml><?xml version="1.0" encoding="utf-8"?>
<TemplafySlideTemplateConfiguration><![CDATA[{"slideVersion":1,"isValidatorEnabled":false,"isLocked":false,"elementsMetadata":[],"slideId":"638331234102899225","enableDocumentContentUpdater":false,"version":"2.0"}]]></TemplafySlideTemplateConfiguration>
</file>

<file path=customXml/item20.xml><?xml version="1.0" encoding="utf-8"?>
<TemplafySlideTemplateConfiguration><![CDATA[{"slideVersion":1,"isValidatorEnabled":false,"isLocked":false,"elementsMetadata":[{"type":"shape","elementConfiguration":{"binding":"{{StringJoin(\", \", Form.SpeakerName,\"SAP\")}}","type":"text","disableUpdates":false}},{"type":"shape","elementConfiguration":{"binding":"{{FormatDateTime(Form.Date,\"MMMM dd, yyyy\",\"en-US\")}}","type":"text","disableUpdates":false}},{"type":"shape","elementConfiguration":{"inheritDimensions":"{{InheritDimensions.InheritNone}}","width":"","height":"1 cm","image":"{{Form.SAPLogo.SubbrandBlue}}","visibility":"","type":"image","disableUpdates":false}},{"type":"shape","elementConfiguration":{"binding":"{{Form.Classification.Display}}","visibility":"","type":"text","disableUpdates":false}}],"slideId":"638331234102843511","enableDocumentContentUpdater":false,"version":"2.0"}]]></TemplafySlideTemplateConfiguration>
</file>

<file path=customXml/item21.xml><?xml version="1.0" encoding="utf-8"?>
<TemplafySlideFormConfiguration><![CDATA[{"formFields":[{"distinct":false,"hideIfNoUserInteractionRequired":false,"required":true,"autoSelectFirstOption":false,"shareValue":false,"type":"dropDown","dataSourceName":"PPTSubBrandLogos2023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],"formDataEntries":[]}]]></TemplafySlideFormConfiguration>
</file>

<file path=customXml/item22.xml><?xml version="1.0" encoding="utf-8"?>
<TemplafySlideTemplateConfiguration><![CDATA[{"slideVersion":1,"isValidatorEnabled":false,"isLocked":false,"elementsMetadata":[{"type":"shape","elementConfiguration":{"binding":"{{StringJoin(\", \", Form.SpeakerName,\"SAP\")}}","type":"text","disableUpdates":false}},{"type":"shape","elementConfiguration":{"binding":"{{FormatDateTime(Form.Date,\"MMMM dd, yyyy\",\"en-US\")}}","type":"text","disableUpdates":false}},{"type":"shape","elementConfiguration":{"inheritDimensions":"{{InheritDimensions.InheritNone}}","width":"","height":"1 cm","image":"{{Form.SAPLogo.SubbrandWhite}}","visibility":"","type":"image","disableUpdates":false}},{"type":"shape","elementConfiguration":{"binding":"{{Form.Classification.Display}}","visibility":"","type":"text","disableUpdates":false}}],"slideId":"638331234102776925","enableDocumentContentUpdater":false,"version":"2.0"}]]></TemplafySlideTemplateConfiguration>
</file>

<file path=customXml/item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4.xml><?xml version="1.0" encoding="utf-8"?>
<TemplafySlideFormConfiguration><![CDATA[{"formFields":[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,{"required":false,"placeholder":"","lines":1,"defaultValue":"{{UserProfile.Email}}","shareValue":false,"type":"textBox","name":"Email","label":"Email"}],"formDataEntries":[]}]]></TemplafySlideFormConfiguration>
</file>

<file path=customXml/item2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ADCB9E61C3C3418D06A2FD509299D2" ma:contentTypeVersion="10" ma:contentTypeDescription="Create a new document." ma:contentTypeScope="" ma:versionID="8f64dcfef1f60636963de7482634d299">
  <xsd:schema xmlns:xsd="http://www.w3.org/2001/XMLSchema" xmlns:xs="http://www.w3.org/2001/XMLSchema" xmlns:p="http://schemas.microsoft.com/office/2006/metadata/properties" xmlns:ns2="7686ac93-32c0-488e-b84b-e6c7c68b125c" targetNamespace="http://schemas.microsoft.com/office/2006/metadata/properties" ma:root="true" ma:fieldsID="1eefdb7562267d5111dbcd248da6fad5" ns2:_="">
    <xsd:import namespace="7686ac93-32c0-488e-b84b-e6c7c68b12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6ac93-32c0-488e-b84b-e6c7c68b12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6.xml><?xml version="1.0" encoding="utf-8"?>
<TemplafySlideFormConfiguration><![CDATA[{"formFields":[{"distinct":false,"hideIfNoUserInteractionRequired":false,"required":true,"autoSelectFirstOption":false,"shareValue":false,"type":"dropDown","dataSourceName":"PPTSubBrandLogos2023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],"formDataEntries":[]}]]></TemplafySlideFormConfiguration>
</file>

<file path=customXml/item27.xml><?xml version="1.0" encoding="utf-8"?>
<TemplafySlideTemplateConfiguration><![CDATA[{"slideVersion":1,"isValidatorEnabled":false,"isLocked":false,"elementsMetadata":[],"slideId":"638331234102931200","enableDocumentContentUpdater":false,"version":"2.0"}]]></TemplafySlideTemplateConfiguration>
</file>

<file path=customXml/item3.xml><?xml version="1.0" encoding="utf-8"?>
<TemplafySlideTemplateConfiguration><![CDATA[{"slideVersion":1,"isValidatorEnabled":false,"isLocked":false,"elementsMetadata":[{"type":"shape","elementConfiguration":{"binding":"{{StringJoin(\", \", Form.SpeakerName,\"SAP\")}}","type":"text","disableUpdates":false}},{"type":"shape","elementConfiguration":{"binding":"{{FormatDateTime(Form.Date,\"MMMM dd, yyyy\",\"en-US\")}}","type":"text","disableUpdates":false}},{"type":"shape","elementConfiguration":{"inheritDimensions":"{{InheritDimensions.InheritNone}}","width":"","height":"1 cm","image":"{{Form.SAPLogo.SubbrandWhite}}","visibility":"","type":"image","disableUpdates":false}},{"type":"shape","elementConfiguration":{"binding":"{{Form.Classification.Display}}","visibility":"","type":"text","disableUpdates":false}}],"slideId":"638331234102692406","enableDocumentContentUpdater":false,"version":"2.0"}]]></TemplafySlideTemplateConfiguration>
</file>

<file path=customXml/item4.xml><?xml version="1.0" encoding="utf-8"?>
<TemplafyFormConfiguration><![CDATA[{"formFields":[{"distinct":false,"hideIfNoUserInteractionRequired":false,"required":true,"autoSelectFirstOption":false,"shareValue":false,"type":"dropDown","dataSourceName":"PPTSubBrandLogos2023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,{"required":false,"placeholder":"","lines":1,"defaultValue":"{{UserProfile.Email}}","shareValue":false,"type":"textBox","name":"Email","label":"Email"}],"formDataEntries":[{"name":"SAPLogo","value":"pxB0tb4qiCEYCgGk2fAV86fXsKRk9ZMKiRC3VaLJ5C8="},{"name":"Classification","value":"OmrOP8d402txjl1Zr787gUA6bTWeMdaxGEF9U5BKD64="},{"name":"SpeakerName","value":"YnPwfaWtJd9yqRikMcavEg=="},{"name":"Email","value":"v35+JSpO6F5yjM5PrFdVwQ=="}]}]]></TemplafyFormConfiguration>
</file>

<file path=customXml/item5.xml><?xml version="1.0" encoding="utf-8"?>
<TemplafySlideFormConfiguration><![CDATA[{"formFields":[{"distinct":false,"hideIfNoUserInteractionRequired":false,"required":true,"autoSelectFirstOption":false,"shareValue":false,"type":"dropDown","dataSourceName":"PPTSubBrandLogos2023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],"formDataEntries":[]}]]></TemplafySlideFormConfiguration>
</file>

<file path=customXml/item6.xml><?xml version="1.0" encoding="utf-8"?>
<TemplafySlideFormConfiguration><![CDATA[{"formFields":[{"distinct":false,"hideIfNoUserInteractionRequired":false,"required":true,"autoSelectFirstOption":false,"shareValue":false,"type":"dropDown","dataSourceName":"PPTSubBrandLogos2023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],"formDataEntries":[]}]]></TemplafySlideFormConfiguration>
</file>

<file path=customXml/item7.xml><?xml version="1.0" encoding="utf-8"?>
<TemplafyTemplateConfiguration><![CDATA[{"elementsMetadata":[{"type":"shape","id":"1df0b5c3-c399-4d80-afa5-baa0f5e07b52","elementConfiguration":{"binding":"{{ DataSources.Classification[Form.Classification.Name].Display}}","type":"text","disableUpdates":false}},{"type":"shape","id":"4730df89-118a-4dac-850a-22582fba25ef","elementConfiguration":{"inheritDimensions":"{{InheritDimensions.InheritNone}}","width":"","height":"1 cm","image":"{{Form.SAPLogo.SubbrandBlue}}","visibility":"","type":"image","disableUpdates":false}},{"type":"shape","id":"3b3005ec-996c-4d76-a358-795127b0f977","elementConfiguration":{"binding":"{{Form.Classification.Display}}","visibility":"","type":"text","disableUpdates":false}},{"type":"shape","id":"4fb6f5d1-82cd-4ab1-ae44-7e64d037ef1d","elementConfiguration":{"binding":"{{Form.Classification.Display}}","visibility":"","type":"text","disableUpdates":false}},{"type":"shape","id":"6e8f8d3c-486c-440f-9e89-010c51d1337f","elementConfiguration":{"inheritDimensions":"{{InheritDimensions.InheritNone}}","width":"","height":"1 cm","image":"{{Form.SAPLogo.SubbrandBlack}}","visibility":"","type":"image","disableUpdates":false}},{"type":"shape","id":"c91d4f96-eb02-4c57-a0e1-338790f88ede","elementConfiguration":{"inheritDimensions":"{{InheritDimensions.InheritNone}}","width":"","height":"1 cm","image":"{{Form.SAPLogo.SubbrandWhite}}","visibility":"","type":"image","disableUpdates":false}},{"type":"shape","id":"54a69f23-ff76-4f65-96bb-a6bf00e9647f","elementConfiguration":{"binding":"{{Form.Classification.Display}}","visibility":"","type":"text","disableUpdates":false}},{"type":"shape","id":"6c7bdae5-f4a4-41ef-bce1-a9de047427a3","elementConfiguration":{"inheritDimensions":"{{InheritDimensions.InheritNone}}","width":"","height":"1 cm","image":"{{Form.SAPLogo.SubbrandBlue}}","visibility":"","type":"image","disableUpdates":false}},{"type":"shape","id":"31826e07-6bd8-46cf-99a6-aba87324adbb","elementConfiguration":{"binding":"{{Form.Classification.Display}}","visibility":"","type":"text","disableUpdates":false}},{"type":"shape","id":"f232a519-5ff6-4053-bb5b-b23e1adaee18","elementConfiguration":{"inheritDimensions":"{{InheritDimensions.InheritNone}}","width":"","height":"1 cm","image":"{{Form.SAPLogo.SubbrandBlue}}","visibility":"","type":"image","disableUpdates":false}},{"type":"shape","id":"27682cf1-0696-470f-9efa-616f4870e8a0","elementConfiguration":{"binding":"{{Form.Classification.Display}}","visibility":"","type":"text","disableUpdates":false}},{"type":"shape","id":"e60c395f-8fa7-41cf-b146-37c7272e7cfb","elementConfiguration":{"inheritDimensions":"{{InheritDimensions.InheritNone}}","width":"","height":"1 cm","image":"{{Form.SAPLogo.SubbrandBlue}}","visibility":"","type":"image","disableUpdates":false}},{"type":"shape","id":"55d87788-2e60-4526-97e4-cc625eeee8de","elementConfiguration":{"binding":"{{Form.Classification.Display}}","visibility":"","type":"text","disableUpdates":false}},{"type":"shape","id":"bbbbfe71-eb37-4ff2-9c3b-eb5f58cbcbf4","elementConfiguration":{"inheritDimensions":"{{InheritDimensions.InheritNone}}","width":"","height":"1 cm","image":"{{Form.SAPLogo.SubbrandWhite}}","visibility":"","type":"image","disableUpdates":false}},{"type":"shape","id":"fb8eac9c-b638-44dd-a22a-7637e30f5e37","elementConfiguration":{"binding":"{{Form.Classification.Display}}","visibility":"","type":"text","disableUpdates":false}},{"type":"shape","id":"eb9adf6b-a999-43b4-87a5-c81e58f16e94","elementConfiguration":{"binding":"{{DataSources.PPTCopyRight[\"Slide 5 copyright\"].CopyrightMessage}}","visibility":"","type":"text","disableUpdates":false}},{"type":"shape","id":"e1ce98cc-b5e7-4d57-bbf2-b85890640f17","elementConfiguration":{"inheritDimensions":"{{InheritDimensions.InheritNone}}","width":"","height":"1 cm","image":"{{Form.SAPLogo.SubbrandBlack}}","visibility":"","type":"image","disableUpdates":false}},{"type":"shape","id":"e21c6111-be2c-44a0-a2aa-df88facd3edb","elementConfiguration":{"binding":"{{Form.Classification.Display}}","visibility":"","type":"text","disableUpdates":false}},{"type":"shape","id":"2de5be2a-d3c3-4ddf-bfce-d8d47df28dbb","elementConfiguration":{"inheritDimensions":"{{InheritDimensions.InheritNone}}","width":"","height":"1 cm","image":"{{Form.SAPLogo.SubbrandWhite}}","visibility":"","type":"image","disableUpdates":false}},{"type":"shape","id":"ae7c7b96-b70f-4e7a-b733-583422dd9c67","elementConfiguration":{"binding":"{{Form.Classification.Display}}","visibility":"","type":"text","disableUpdates":false}},{"type":"shape","id":"c1eb01f2-9e1f-430d-b8b5-2c5ca45c20b6","elementConfiguration":{"inheritDimensions":"{{InheritDimensions.InheritNone}}","width":"","height":"1 cm","image":"{{Form.SAPLogo.SubbrandBlack}}","visibility":"","type":"image","disableUpdates":false}},{"type":"shape","id":"790acb4e-ca71-45a1-a6aa-15bb3a352e16","elementConfiguration":{"binding":"{{Form.Classification.Display}}","visibility":"","type":"text","disableUpdates":false}},{"type":"shape","id":"2fc7f057-0369-4ed6-8a09-948d28d95ffb","elementConfiguration":{"inheritDimensions":"{{InheritDimensions.InheritNone}}","width":"","height":"1 cm","image":"{{Form.SAPLogo.SubbrandWhite}}","visibility":"","type":"image","disableUpdates":false}},{"type":"shape","id":"9c26c798-5a7f-4e71-a771-0737e45e4efe","elementConfiguration":{"binding":"{{Form.Classification.Display}}","visibility":"","type":"text","disableUpdates":false}},{"type":"shape","id":"1c29bb78-5811-4cd4-811f-7882c0a69982","elementConfiguration":{"inheritDimensions":"{{InheritDimensions.InheritNone}}","width":"","height":"1 cm","image":"{{Form.SAPLogo.SubbrandWhite}}","visibility":"","type":"image","disableUpdates":false}},{"type":"shape","id":"58f345ad-7bdb-419e-8713-85ce06a158f4","elementConfiguration":{"binding":"{{Form.Classification.Display}}","visibility":"","type":"text","disableUpdates":false}},{"type":"shape","id":"3fa50bdb-3142-405e-880c-0380db712567","elementConfiguration":{"binding":"{{StringJoin(\", \", Form.SpeakerName,\"SAP\")}}","type":"text","disableUpdates":false}},{"type":"shape","id":"7ba1bdc3-6de1-4200-a6e0-b1800360e955","elementConfiguration":{"binding":"{{FormatDateTime(Form.Date,\"MMMM dd, yyyy\",\"en-US\")}}","type":"text","disableUpdates":false}},{"type":"shape","id":"038d2caa-100a-48e2-a85a-ae9df4466d25","elementConfiguration":{"binding":"{{StringJoin(\", \", Form.SpeakerName,\"SAP\")}}","type":"text","disableUpdates":false}},{"type":"shape","id":"06373794-4453-4ce4-8a0f-1e74545fdebf","elementConfiguration":{"binding":"{{FormatDateTime(Form.Date,\"MMMM dd, yyyy\",\"en-US\")}}","type":"text","disableUpdates":false}},{"type":"shape","id":"17da9310-e182-49c8-9e08-07dbe704575b","elementConfiguration":{"binding":"{{Form.SpeakerName}}","type":"text","disableUpdates":false}},{"type":"shape","id":"a5258a79-f3e0-48a9-bce0-c4a339708677","elementConfiguration":{"binding":"{{Form.Email}}","type":"text","disableUpdates":false}},{"type":"shape","id":"00227b4d-4db8-4a4b-b540-7d73284d492e","elementConfiguration":{"binding":"{{StringJoin(\", \", Form.SpeakerName,\"SAP\")}}","type":"text","disableUpdates":false}},{"type":"shape","id":"f246cb59-7dc1-4e47-aa19-199113a496ad","elementConfiguration":{"binding":"{{FormatDateTime(Form.Date,\"MMMM dd, yyyy\",\"en-US\")}}","type":"text","disableUpdates":false}},{"type":"shape","id":"b3642e98-d784-4710-b703-2415031999c0","elementConfiguration":{"binding":"{{StringJoin(\", \", Form.SpeakerName,\"SAP\")}}","type":"text","disableUpdates":false}},{"type":"shape","id":"b1649ea4-f984-49ae-a3a1-5e732da06700","elementConfiguration":{"binding":"{{FormatDateTime(Form.Date,\"MMMM dd, yyyy\",\"en-US\")}}","type":"text","disableUpdates":false}},{"type":"shape","id":"817f2cac-476f-4f09-9a5b-f65cb78c8457","elementConfiguration":{"binding":"{{StringJoin(\", \", Form.SpeakerName,\"SAP\")}}","type":"text","disableUpdates":false}},{"type":"shape","id":"378927af-789e-478a-98db-01e3a717f61a","elementConfiguration":{"binding":"{{FormatDateTime(Form.Date,\"MMMM dd, yyyy\",\"en-US\")}}","type":"text","disableUpdates":false}},{"type":"shape","id":"f623d31c-4198-4495-bf52-bf36155f6b34","elementConfiguration":{"binding":"{{StringJoin(\", \", Form.SpeakerName,\"SAP\")}}","type":"text","disableUpdates":false}},{"type":"shape","id":"da33ba28-87ff-4f5f-b399-aa059e6b787a","elementConfiguration":{"binding":"{{FormatDateTime(Form.Date,\"MMMM dd, yyyy\",\"en-US\")}}","type":"text","disableUpdates":false}}],"transformationConfigurations":[],"templateName":"SAP Template NEW","templateDescription":"","enableDocumentContentUpdater":true,"version":"2.0"}]]></TemplafyTemplateConfiguration>
</file>

<file path=customXml/item8.xml><?xml version="1.0" encoding="utf-8"?>
<TemplafySlideTemplateConfiguration><![CDATA[{"slideVersion":1,"isValidatorEnabled":false,"isLocked":false,"elementsMetadata":[],"slideId":"638331234103040955","enableDocumentContentUpdater":false,"version":"2.0"}]]></TemplafySlideTemplateConfiguration>
</file>

<file path=customXml/item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60027D-B63E-433E-BB56-64F598DA4B11}">
  <ds:schemaRefs/>
</ds:datastoreItem>
</file>

<file path=customXml/itemProps10.xml><?xml version="1.0" encoding="utf-8"?>
<ds:datastoreItem xmlns:ds="http://schemas.openxmlformats.org/officeDocument/2006/customXml" ds:itemID="{3B62FFE9-ED73-4F57-B7FD-1898883AC30C}">
  <ds:schemaRefs/>
</ds:datastoreItem>
</file>

<file path=customXml/itemProps11.xml><?xml version="1.0" encoding="utf-8"?>
<ds:datastoreItem xmlns:ds="http://schemas.openxmlformats.org/officeDocument/2006/customXml" ds:itemID="{FB378D73-682D-4B5C-B045-A467836EDC7E}">
  <ds:schemaRefs/>
</ds:datastoreItem>
</file>

<file path=customXml/itemProps12.xml><?xml version="1.0" encoding="utf-8"?>
<ds:datastoreItem xmlns:ds="http://schemas.openxmlformats.org/officeDocument/2006/customXml" ds:itemID="{32B4CE40-A540-46F0-A4B7-2503498DD8B0}">
  <ds:schemaRefs/>
</ds:datastoreItem>
</file>

<file path=customXml/itemProps13.xml><?xml version="1.0" encoding="utf-8"?>
<ds:datastoreItem xmlns:ds="http://schemas.openxmlformats.org/officeDocument/2006/customXml" ds:itemID="{A3EC6DE2-FD66-684A-AC9E-08E25388DBEF}">
  <ds:schemaRefs/>
</ds:datastoreItem>
</file>

<file path=customXml/itemProps14.xml><?xml version="1.0" encoding="utf-8"?>
<ds:datastoreItem xmlns:ds="http://schemas.openxmlformats.org/officeDocument/2006/customXml" ds:itemID="{7F6898E6-9ADD-4538-B0E5-FC21C8DB6903}">
  <ds:schemaRefs/>
</ds:datastoreItem>
</file>

<file path=customXml/itemProps15.xml><?xml version="1.0" encoding="utf-8"?>
<ds:datastoreItem xmlns:ds="http://schemas.openxmlformats.org/officeDocument/2006/customXml" ds:itemID="{0EC57229-3C66-4E28-BE75-EC4AA2288617}">
  <ds:schemaRefs/>
</ds:datastoreItem>
</file>

<file path=customXml/itemProps16.xml><?xml version="1.0" encoding="utf-8"?>
<ds:datastoreItem xmlns:ds="http://schemas.openxmlformats.org/officeDocument/2006/customXml" ds:itemID="{77EBBC25-7217-6047-A6FE-6E3834623618}">
  <ds:schemaRefs/>
</ds:datastoreItem>
</file>

<file path=customXml/itemProps17.xml><?xml version="1.0" encoding="utf-8"?>
<ds:datastoreItem xmlns:ds="http://schemas.openxmlformats.org/officeDocument/2006/customXml" ds:itemID="{F444086E-23D4-43AE-9B84-AA7543534A61}">
  <ds:schemaRefs/>
</ds:datastoreItem>
</file>

<file path=customXml/itemProps18.xml><?xml version="1.0" encoding="utf-8"?>
<ds:datastoreItem xmlns:ds="http://schemas.openxmlformats.org/officeDocument/2006/customXml" ds:itemID="{3E4381A6-8E2C-574D-B48E-536A53B18F66}">
  <ds:schemaRefs/>
</ds:datastoreItem>
</file>

<file path=customXml/itemProps19.xml><?xml version="1.0" encoding="utf-8"?>
<ds:datastoreItem xmlns:ds="http://schemas.openxmlformats.org/officeDocument/2006/customXml" ds:itemID="{538A7E94-9A75-944B-BB53-DAD192A33F0F}">
  <ds:schemaRefs/>
</ds:datastoreItem>
</file>

<file path=customXml/itemProps2.xml><?xml version="1.0" encoding="utf-8"?>
<ds:datastoreItem xmlns:ds="http://schemas.openxmlformats.org/officeDocument/2006/customXml" ds:itemID="{DF3DA119-9F3B-B04F-B2CE-ED7B6150E810}">
  <ds:schemaRefs/>
</ds:datastoreItem>
</file>

<file path=customXml/itemProps20.xml><?xml version="1.0" encoding="utf-8"?>
<ds:datastoreItem xmlns:ds="http://schemas.openxmlformats.org/officeDocument/2006/customXml" ds:itemID="{CD69D8E4-3079-0947-A87B-18CDAB899542}">
  <ds:schemaRefs/>
</ds:datastoreItem>
</file>

<file path=customXml/itemProps21.xml><?xml version="1.0" encoding="utf-8"?>
<ds:datastoreItem xmlns:ds="http://schemas.openxmlformats.org/officeDocument/2006/customXml" ds:itemID="{034DD3E1-2858-4C70-BC3A-61FB10763B47}">
  <ds:schemaRefs/>
</ds:datastoreItem>
</file>

<file path=customXml/itemProps22.xml><?xml version="1.0" encoding="utf-8"?>
<ds:datastoreItem xmlns:ds="http://schemas.openxmlformats.org/officeDocument/2006/customXml" ds:itemID="{BE35CB75-D316-A442-AF6F-E30B686305AD}">
  <ds:schemaRefs/>
</ds:datastoreItem>
</file>

<file path=customXml/itemProps23.xml><?xml version="1.0" encoding="utf-8"?>
<ds:datastoreItem xmlns:ds="http://schemas.openxmlformats.org/officeDocument/2006/customXml" ds:itemID="{C1422F45-04DB-421D-8796-270006657806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7686ac93-32c0-488e-b84b-e6c7c68b125c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4.xml><?xml version="1.0" encoding="utf-8"?>
<ds:datastoreItem xmlns:ds="http://schemas.openxmlformats.org/officeDocument/2006/customXml" ds:itemID="{47869D81-24A3-1649-A7BC-E604AE89024C}">
  <ds:schemaRefs/>
</ds:datastoreItem>
</file>

<file path=customXml/itemProps25.xml><?xml version="1.0" encoding="utf-8"?>
<ds:datastoreItem xmlns:ds="http://schemas.openxmlformats.org/officeDocument/2006/customXml" ds:itemID="{0D2100A4-8510-4760-BC7C-AEC03A35B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6ac93-32c0-488e-b84b-e6c7c68b12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6.xml><?xml version="1.0" encoding="utf-8"?>
<ds:datastoreItem xmlns:ds="http://schemas.openxmlformats.org/officeDocument/2006/customXml" ds:itemID="{EA0EFD7B-A280-45FB-AEC3-B703B28210D9}">
  <ds:schemaRefs/>
</ds:datastoreItem>
</file>

<file path=customXml/itemProps27.xml><?xml version="1.0" encoding="utf-8"?>
<ds:datastoreItem xmlns:ds="http://schemas.openxmlformats.org/officeDocument/2006/customXml" ds:itemID="{97E3BD22-8559-41C7-B32B-85AADBCE3220}">
  <ds:schemaRefs/>
</ds:datastoreItem>
</file>

<file path=customXml/itemProps3.xml><?xml version="1.0" encoding="utf-8"?>
<ds:datastoreItem xmlns:ds="http://schemas.openxmlformats.org/officeDocument/2006/customXml" ds:itemID="{E592BBB8-4E80-3C45-BEE9-486ED596EB3C}">
  <ds:schemaRefs/>
</ds:datastoreItem>
</file>

<file path=customXml/itemProps4.xml><?xml version="1.0" encoding="utf-8"?>
<ds:datastoreItem xmlns:ds="http://schemas.openxmlformats.org/officeDocument/2006/customXml" ds:itemID="{CC49FFC8-2FF3-4057-96F0-3BCD1A4F0351}">
  <ds:schemaRefs/>
</ds:datastoreItem>
</file>

<file path=customXml/itemProps5.xml><?xml version="1.0" encoding="utf-8"?>
<ds:datastoreItem xmlns:ds="http://schemas.openxmlformats.org/officeDocument/2006/customXml" ds:itemID="{5E726EAB-FE30-4F4D-A478-DE4759D9A12E}">
  <ds:schemaRefs/>
</ds:datastoreItem>
</file>

<file path=customXml/itemProps6.xml><?xml version="1.0" encoding="utf-8"?>
<ds:datastoreItem xmlns:ds="http://schemas.openxmlformats.org/officeDocument/2006/customXml" ds:itemID="{118DC9FA-6E7A-134A-A4CB-DB7E25529BCD}">
  <ds:schemaRefs/>
</ds:datastoreItem>
</file>

<file path=customXml/itemProps7.xml><?xml version="1.0" encoding="utf-8"?>
<ds:datastoreItem xmlns:ds="http://schemas.openxmlformats.org/officeDocument/2006/customXml" ds:itemID="{626BBCBB-1894-4E66-BA48-9E91CE3ACBA0}">
  <ds:schemaRefs/>
</ds:datastoreItem>
</file>

<file path=customXml/itemProps8.xml><?xml version="1.0" encoding="utf-8"?>
<ds:datastoreItem xmlns:ds="http://schemas.openxmlformats.org/officeDocument/2006/customXml" ds:itemID="{FB3CBE98-0F50-4DCC-AB6D-9CE0DBAA75FF}">
  <ds:schemaRefs/>
</ds:datastoreItem>
</file>

<file path=customXml/itemProps9.xml><?xml version="1.0" encoding="utf-8"?>
<ds:datastoreItem xmlns:ds="http://schemas.openxmlformats.org/officeDocument/2006/customXml" ds:itemID="{291DCB28-1C52-4C0E-804A-6BD2D3F0FB8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f4950d4-fb88-44fc-869d-0d4a7f698e90}" enabled="1" method="Standard" siteId="{42f7676c-f455-423c-82f6-dc2d99791af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1993</TotalTime>
  <Words>3834</Words>
  <Application>Microsoft Macintosh PowerPoint</Application>
  <PresentationFormat>Custom</PresentationFormat>
  <Paragraphs>445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Symbol</vt:lpstr>
      <vt:lpstr>72 Brand</vt:lpstr>
      <vt:lpstr>Aptos Display</vt:lpstr>
      <vt:lpstr>Wingdings</vt:lpstr>
      <vt:lpstr>Arial Black</vt:lpstr>
      <vt:lpstr>Arial</vt:lpstr>
      <vt:lpstr>Wingdings</vt:lpstr>
      <vt:lpstr>72 Brand Medium</vt:lpstr>
      <vt:lpstr>Segoe UI</vt:lpstr>
      <vt:lpstr>IBM Plex Sans</vt:lpstr>
      <vt:lpstr>Montserrat</vt:lpstr>
      <vt:lpstr>72 Brand Book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SAP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Shean, Andrew</dc:creator>
  <cp:keywords>2023/16:9/white</cp:keywords>
  <dc:description/>
  <cp:lastModifiedBy>Dean A. Jackson</cp:lastModifiedBy>
  <cp:revision>40</cp:revision>
  <dcterms:created xsi:type="dcterms:W3CDTF">2025-09-19T15:06:46Z</dcterms:created>
  <dcterms:modified xsi:type="dcterms:W3CDTF">2026-04-08T02:24:39Z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1101452479</vt:i4>
  </property>
  <property fmtid="{D5CDD505-2E9C-101B-9397-08002B2CF9AE}" pid="3" name="_NewReviewCycle">
    <vt:lpwstr/>
  </property>
  <property fmtid="{D5CDD505-2E9C-101B-9397-08002B2CF9AE}" pid="4" name="_EmailSubject">
    <vt:lpwstr>SAP - PPT Exploration (Updated)</vt:lpwstr>
  </property>
  <property fmtid="{D5CDD505-2E9C-101B-9397-08002B2CF9AE}" pid="5" name="_AuthorEmail">
    <vt:lpwstr>heidi.bitz@sap.com</vt:lpwstr>
  </property>
  <property fmtid="{D5CDD505-2E9C-101B-9397-08002B2CF9AE}" pid="6" name="_AuthorEmailDisplayName">
    <vt:lpwstr>Bitz, Heidi</vt:lpwstr>
  </property>
  <property fmtid="{D5CDD505-2E9C-101B-9397-08002B2CF9AE}" pid="7" name="_PreviousAdHocReviewCycleID">
    <vt:i4>1357826825</vt:i4>
  </property>
  <property fmtid="{D5CDD505-2E9C-101B-9397-08002B2CF9AE}" pid="8" name="ContentTypeId">
    <vt:lpwstr>0x010100EBADCB9E61C3C3418D06A2FD509299D2</vt:lpwstr>
  </property>
  <property fmtid="{D5CDD505-2E9C-101B-9397-08002B2CF9AE}" pid="9" name="TemplafyTimeStamp">
    <vt:lpwstr>2023-10-17T07:10:10</vt:lpwstr>
  </property>
  <property fmtid="{D5CDD505-2E9C-101B-9397-08002B2CF9AE}" pid="10" name="TemplafyTenantId">
    <vt:lpwstr>sap</vt:lpwstr>
  </property>
  <property fmtid="{D5CDD505-2E9C-101B-9397-08002B2CF9AE}" pid="11" name="TemplafyTemplateId">
    <vt:lpwstr>743088030174412800</vt:lpwstr>
  </property>
  <property fmtid="{D5CDD505-2E9C-101B-9397-08002B2CF9AE}" pid="12" name="TemplafyUserProfileId">
    <vt:lpwstr>637653955260011855</vt:lpwstr>
  </property>
  <property fmtid="{D5CDD505-2E9C-101B-9397-08002B2CF9AE}" pid="13" name="TemplafyLanguageCode">
    <vt:lpwstr>en-US</vt:lpwstr>
  </property>
  <property fmtid="{D5CDD505-2E9C-101B-9397-08002B2CF9AE}" pid="14" name="TemplafyFromBlank">
    <vt:bool>false</vt:bool>
  </property>
</Properties>
</file>