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96" r:id="rId28"/>
  </p:sldMasterIdLst>
  <p:notesMasterIdLst>
    <p:notesMasterId r:id="rId40"/>
  </p:notesMasterIdLst>
  <p:handoutMasterIdLst>
    <p:handoutMasterId r:id="rId41"/>
  </p:handoutMasterIdLst>
  <p:sldIdLst>
    <p:sldId id="260" r:id="rId29"/>
    <p:sldId id="263" r:id="rId30"/>
    <p:sldId id="257" r:id="rId31"/>
    <p:sldId id="281" r:id="rId32"/>
    <p:sldId id="2147483647" r:id="rId33"/>
    <p:sldId id="256" r:id="rId34"/>
    <p:sldId id="258" r:id="rId35"/>
    <p:sldId id="259" r:id="rId36"/>
    <p:sldId id="261" r:id="rId37"/>
    <p:sldId id="262" r:id="rId38"/>
    <p:sldId id="2147483641" r:id="rId39"/>
  </p:sldIdLst>
  <p:sldSz cx="12195175" cy="6858000"/>
  <p:notesSz cx="6858000" cy="9144000"/>
  <p:embeddedFontLst>
    <p:embeddedFont>
      <p:font typeface="72 Brand" panose="020B0504030603020204" pitchFamily="34" charset="0"/>
      <p:regular r:id="rId42"/>
      <p:bold r:id="rId43"/>
      <p:italic r:id="rId44"/>
      <p:boldItalic r:id="rId45"/>
    </p:embeddedFont>
    <p:embeddedFont>
      <p:font typeface="72 Brand Medium" panose="020B0604030603020204" pitchFamily="34" charset="0"/>
      <p:regular r:id="rId46"/>
      <p:italic r:id="rId47"/>
    </p:embeddedFont>
    <p:embeddedFont>
      <p:font typeface="Segoe UI" panose="020B0502040204020203" pitchFamily="34" charset="0"/>
      <p:regular r:id="rId48"/>
      <p:bold r:id="rId49"/>
      <p:italic r:id="rId50"/>
      <p:boldItalic r:id="rId51"/>
    </p:embeddedFont>
  </p:embeddedFontLst>
  <p:custDataLst>
    <p:tags r:id="rId52"/>
  </p:custDataLst>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1" userDrawn="1">
          <p15:clr>
            <a:srgbClr val="A4A3A4"/>
          </p15:clr>
        </p15:guide>
        <p15:guide id="2" orient="horz" pos="33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B2E96E-176C-3E3C-ECD9-02435EACFDEE}" name="Abegunrin, Simone" initials="AS" userId="S::simone.abegunrin@sap.com::d6f6c60e-fe82-4361-b501-3dde7af030e1" providerId="AD"/>
  <p188:author id="{5997F084-233C-D347-5075-176C91CE575E}" name="Valencia de Backhaus, Maya" initials="" userId="S::maya.valencia.de.backhaus@sap.com::44ac8c09-3570-460d-a267-7c7c77433149" providerId="AD"/>
  <p188:author id="{2E3D05A5-5990-93BA-4B7A-03BDAAF01B0C}" name="Rita, Georgia" initials="RG" userId="S::georgia.rita@sap.com::d9283f92-8d63-4bc3-8dd2-312668a8b49f" providerId="AD"/>
  <p188:author id="{995C92BD-7CC1-1454-CA0E-E310EDEC91EA}" name="Schaefer, Alex" initials="SA" userId="S::alex.schaefer@sap.com::290a9461-0b0c-4722-b69e-f606203aee53"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25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00" autoAdjust="0"/>
    <p:restoredTop sz="96301" autoAdjust="0"/>
  </p:normalViewPr>
  <p:slideViewPr>
    <p:cSldViewPr snapToGrid="0" showGuides="1">
      <p:cViewPr varScale="1">
        <p:scale>
          <a:sx n="122" d="100"/>
          <a:sy n="122" d="100"/>
        </p:scale>
        <p:origin x="592" y="200"/>
      </p:cViewPr>
      <p:guideLst>
        <p:guide pos="3841"/>
        <p:guide orient="horz" pos="331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92" d="100"/>
          <a:sy n="92" d="100"/>
        </p:scale>
        <p:origin x="4008" y="1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11.xml"/><Relationship Id="rId21" Type="http://schemas.openxmlformats.org/officeDocument/2006/relationships/customXml" Target="../customXml/item21.xml"/><Relationship Id="rId34" Type="http://schemas.openxmlformats.org/officeDocument/2006/relationships/slide" Target="slides/slide6.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customXml" Target="../customXml/item5.xml"/><Relationship Id="rId19" Type="http://schemas.openxmlformats.org/officeDocument/2006/relationships/customXml" Target="../customXml/item19.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font" Target="fonts/font5.fntdata"/><Relationship Id="rId20" Type="http://schemas.openxmlformats.org/officeDocument/2006/relationships/customXml" Target="../customXml/item20.xml"/><Relationship Id="rId41" Type="http://schemas.openxmlformats.org/officeDocument/2006/relationships/handoutMaster" Target="handoutMasters/handoutMaster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Master" Target="slideMasters/slideMaster1.xml"/><Relationship Id="rId36" Type="http://schemas.openxmlformats.org/officeDocument/2006/relationships/slide" Target="slides/slide8.xml"/><Relationship Id="rId49" Type="http://schemas.openxmlformats.org/officeDocument/2006/relationships/font" Target="fonts/font8.fntdata"/><Relationship Id="rId57" Type="http://schemas.microsoft.com/office/2018/10/relationships/authors" Target="authors.xml"/><Relationship Id="rId10" Type="http://schemas.openxmlformats.org/officeDocument/2006/relationships/customXml" Target="../customXml/item10.xml"/><Relationship Id="rId31" Type="http://schemas.openxmlformats.org/officeDocument/2006/relationships/slide" Target="slides/slide3.xml"/><Relationship Id="rId44" Type="http://schemas.openxmlformats.org/officeDocument/2006/relationships/font" Target="fonts/font3.fntdata"/><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latin typeface="Arial" panose="020B0604020202020204" pitchFamily="34" charset="0"/>
              </a:rPr>
              <a:pPr algn="ctr"/>
              <a:t>‹#›</a:t>
            </a:fld>
            <a:endParaRPr lang="de-DE" sz="1000" dirty="0">
              <a:latin typeface="Arial" panose="020B0604020202020204" pitchFamily="34" charset="0"/>
            </a:endParaRPr>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b="0" i="0">
                <a:latin typeface="Arial" panose="020B0604020202020204" pitchFamily="34" charset="0"/>
              </a:defRPr>
            </a:lvl1pPr>
          </a:lstStyle>
          <a:p>
            <a:fld id="{7D8C2C35-2B8A-446E-BEC0-FD36716C29AC}" type="slidenum">
              <a:rPr lang="en-DE" smtClean="0"/>
              <a:pPr/>
              <a:t>‹#›</a:t>
            </a:fld>
            <a:endParaRPr lang="en-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b="0" i="0" kern="1200">
        <a:solidFill>
          <a:schemeClr val="tx1"/>
        </a:solidFill>
        <a:latin typeface="Arial" panose="020B0604020202020204" pitchFamily="34" charset="0"/>
        <a:ea typeface="+mn-ea"/>
        <a:cs typeface="+mn-cs"/>
      </a:defRPr>
    </a:lvl1pPr>
    <a:lvl2pPr marL="180000" indent="-180000" algn="l" defTabSz="1088776" rtl="0" eaLnBrk="1" latinLnBrk="0" hangingPunct="1">
      <a:buClr>
        <a:schemeClr val="accent1"/>
      </a:buClr>
      <a:buSzPct val="100000"/>
      <a:buFont typeface="Wingdings" pitchFamily="2" charset="2"/>
      <a:buChar char=""/>
      <a:defRPr sz="1400" b="0" i="0" kern="1200">
        <a:solidFill>
          <a:schemeClr val="tx1"/>
        </a:solidFill>
        <a:latin typeface="Arial" panose="020B0604020202020204" pitchFamily="34" charset="0"/>
        <a:ea typeface="+mn-ea"/>
        <a:cs typeface="+mn-cs"/>
      </a:defRPr>
    </a:lvl2pPr>
    <a:lvl3pPr marL="360000" indent="-180000" algn="l" defTabSz="1088776" rtl="0" eaLnBrk="1" latinLnBrk="0" hangingPunct="1">
      <a:buClr>
        <a:schemeClr val="accent2"/>
      </a:buClr>
      <a:buSzPct val="80000"/>
      <a:buFont typeface="Symbol" pitchFamily="18" charset="2"/>
      <a:buChar char="-"/>
      <a:defRPr sz="1200" b="0" i="0" kern="1200">
        <a:solidFill>
          <a:schemeClr val="tx1"/>
        </a:solidFill>
        <a:latin typeface="Arial" panose="020B0604020202020204" pitchFamily="34" charset="0"/>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D126-2409-609C-6DF6-5942DF339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3B04F5-016B-B3EC-FF4C-8BDF0716E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B65AFC-6DD2-0640-FD71-872A788928A5}"/>
              </a:ext>
            </a:extLst>
          </p:cNvPr>
          <p:cNvSpPr>
            <a:spLocks noGrp="1"/>
          </p:cNvSpPr>
          <p:nvPr>
            <p:ph type="body" idx="1"/>
          </p:nvPr>
        </p:nvSpPr>
        <p:spPr/>
        <p:txBody>
          <a:bodyPr/>
          <a:lstStyle/>
          <a:p>
            <a:pPr marL="285750" lvl="0" indent="-285750">
              <a:buFont typeface="Arial" panose="020B0604020202020204" pitchFamily="34" charset="0"/>
              <a:buChar char="•"/>
            </a:pPr>
            <a:endParaRPr lang="en-DE"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a:extLst>
              <a:ext uri="{FF2B5EF4-FFF2-40B4-BE49-F238E27FC236}">
                <a16:creationId xmlns:a16="http://schemas.microsoft.com/office/drawing/2014/main" id="{552A1755-1929-61B9-DE00-E247DD8317F1}"/>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03CC004A-FC3C-FC04-C9E8-57575B25B18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anose="020B0502040204020203" pitchFamily="34" charset="0"/>
                <a:ea typeface="+mn-ea"/>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7962C7C-BEEE-0739-D91C-5ADFEA7EF89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3709C18-1759-4834-B9A7-2A4A4DEF8FE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4/7/26 8:19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1AACDEC-13B4-FDCE-78DF-ED0DF011DCF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339760D-58A6-4F8B-9C20-3902ABE1EB3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8154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with the summit framing: frontline teams do not need another dashboard; they need faster execution.,For SAP customers, the value proposition is not replacing ERP. It is extending SAP processes to the edge so decisions happen at the point of work.,Set up the next two sessions as a single story: orchestration first, then AI at the edge as the operating model.,[Sources],- No external sources. Design is original to this presentation.</a:t>
            </a:r>
          </a:p>
        </p:txBody>
      </p:sp>
      <p:sp>
        <p:nvSpPr>
          <p:cNvPr id="4" name="Slide Number Placeholder 3"/>
          <p:cNvSpPr>
            <a:spLocks noGrp="1"/>
          </p:cNvSpPr>
          <p:nvPr>
            <p:ph type="sldNum" sz="quarter" idx="10"/>
          </p:nvPr>
        </p:nvSpPr>
        <p:spPr/>
        <p:txBody>
          <a:bodyPr/>
          <a:lstStyle/>
          <a:p>
            <a:fld id="{F7021451-1387-4CA6-816F-3879F97B5CBC}" type="slidenum">
              <a:rPr lang="en-US"/>
              <a:pPr/>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09C16-4A67-4928-CEB4-9202D9A33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F1FEB-FFD8-2214-AA7A-972B322C5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D04DE-59BE-CBC4-8AAE-D3C60B319483}"/>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kern="100">
              <a:latin typeface="72 Brand" panose="020B0504030603020204" pitchFamily="34" charset="0"/>
            </a:endParaRPr>
          </a:p>
        </p:txBody>
      </p:sp>
      <p:sp>
        <p:nvSpPr>
          <p:cNvPr id="4" name="Slide Number Placeholder 3">
            <a:extLst>
              <a:ext uri="{FF2B5EF4-FFF2-40B4-BE49-F238E27FC236}">
                <a16:creationId xmlns:a16="http://schemas.microsoft.com/office/drawing/2014/main" id="{7C706F7B-0B90-58CE-1ABF-799DE9AF57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229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EE2A9-2D1B-A379-6626-5F6257999B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8BD21-7F8F-4A68-C6AB-981FFCF4E9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E85D1-A47A-A3FC-5395-B5FB8956C291}"/>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kern="100">
              <a:latin typeface="72 Brand" panose="020B0504030603020204" pitchFamily="34" charset="0"/>
            </a:endParaRPr>
          </a:p>
        </p:txBody>
      </p:sp>
      <p:sp>
        <p:nvSpPr>
          <p:cNvPr id="4" name="Slide Number Placeholder 3">
            <a:extLst>
              <a:ext uri="{FF2B5EF4-FFF2-40B4-BE49-F238E27FC236}">
                <a16:creationId xmlns:a16="http://schemas.microsoft.com/office/drawing/2014/main" id="{B9DEED9B-ECDB-3A30-E5D7-354CAD545D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643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D708D-E3F7-59F3-36C7-2A72F2A74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01881-4790-4F87-5C0D-5328446BA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38CB58-4D91-8BD5-30B1-E2E7938EF6F4}"/>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kern="100">
              <a:latin typeface="72 Brand" panose="020B0504030603020204" pitchFamily="34" charset="0"/>
            </a:endParaRPr>
          </a:p>
        </p:txBody>
      </p:sp>
      <p:sp>
        <p:nvSpPr>
          <p:cNvPr id="4" name="Slide Number Placeholder 3">
            <a:extLst>
              <a:ext uri="{FF2B5EF4-FFF2-40B4-BE49-F238E27FC236}">
                <a16:creationId xmlns:a16="http://schemas.microsoft.com/office/drawing/2014/main" id="{516A8703-E046-D345-9C1D-A0DB6AA0EB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94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91901-2E31-2CFF-BE29-A1FD83CD6C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481B33-9596-EAA8-3F29-C50AD6EFA8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29B5A4-50F8-C92E-686B-2B9D201E5C98}"/>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kern="100">
              <a:latin typeface="72 Brand" panose="020B0504030603020204" pitchFamily="34" charset="0"/>
            </a:endParaRPr>
          </a:p>
        </p:txBody>
      </p:sp>
      <p:sp>
        <p:nvSpPr>
          <p:cNvPr id="4" name="Slide Number Placeholder 3">
            <a:extLst>
              <a:ext uri="{FF2B5EF4-FFF2-40B4-BE49-F238E27FC236}">
                <a16:creationId xmlns:a16="http://schemas.microsoft.com/office/drawing/2014/main" id="{9A56A9E9-C2B5-8479-F7EC-4BE9A5AC10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59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E3A66-7651-B070-7FD0-EBF2A5515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D130B-24F5-752A-0626-F31402088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684F7-BBB4-B232-7DD5-9F4FF56D1286}"/>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kern="100">
              <a:latin typeface="72 Brand" panose="020B0504030603020204" pitchFamily="34" charset="0"/>
            </a:endParaRPr>
          </a:p>
        </p:txBody>
      </p:sp>
      <p:sp>
        <p:nvSpPr>
          <p:cNvPr id="4" name="Slide Number Placeholder 3">
            <a:extLst>
              <a:ext uri="{FF2B5EF4-FFF2-40B4-BE49-F238E27FC236}">
                <a16:creationId xmlns:a16="http://schemas.microsoft.com/office/drawing/2014/main" id="{3D5AFE18-4889-45CC-867C-FA03F1C710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383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CF113-C765-C644-3CDB-321B4C8F2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B82E7-0DB2-7393-F2CC-9BCB54590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3016C0-E1F7-7DC4-F6F8-FB7738143605}"/>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kern="100">
              <a:latin typeface="72 Brand" panose="020B0504030603020204" pitchFamily="34" charset="0"/>
            </a:endParaRPr>
          </a:p>
        </p:txBody>
      </p:sp>
      <p:sp>
        <p:nvSpPr>
          <p:cNvPr id="4" name="Slide Number Placeholder 3">
            <a:extLst>
              <a:ext uri="{FF2B5EF4-FFF2-40B4-BE49-F238E27FC236}">
                <a16:creationId xmlns:a16="http://schemas.microsoft.com/office/drawing/2014/main" id="{AD0DE3D2-6FF5-A7DF-0A01-56AB6E8219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491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267D6-F6A4-0E05-B0E5-7F848FC534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2435AC-986C-28FC-8065-7A0B733DD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7DE51A-3381-28DF-3C0E-D29FAD75A642}"/>
              </a:ext>
            </a:extLst>
          </p:cNvPr>
          <p:cNvSpPr>
            <a:spLocks noGrp="1"/>
          </p:cNvSpPr>
          <p:nvPr>
            <p:ph type="body" idx="1"/>
          </p:nvPr>
        </p:nvSpPr>
        <p:spPr/>
        <p:txBody>
          <a:bodyPr/>
          <a:lstStyle/>
          <a:p>
            <a:pPr marL="285750" lvl="0" indent="-285750">
              <a:buFont typeface="Arial" panose="020B0604020202020204" pitchFamily="34" charset="0"/>
              <a:buChar char="•"/>
            </a:pPr>
            <a:endParaRPr lang="en-DE"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a:extLst>
              <a:ext uri="{FF2B5EF4-FFF2-40B4-BE49-F238E27FC236}">
                <a16:creationId xmlns:a16="http://schemas.microsoft.com/office/drawing/2014/main" id="{8F1C89E7-218F-C371-6B8E-E422A008DD2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939355C-347E-5885-22C6-9DB0E288F01E}"/>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anose="020B0502040204020203" pitchFamily="34" charset="0"/>
                <a:ea typeface="+mn-ea"/>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ABC358F-908E-221D-AFD7-ACAA74972E3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3709C18-1759-4834-B9A7-2A4A4DEF8FE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4/7/26 8:19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553C805-829C-8B49-2FEE-27C4FC28B64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339760D-58A6-4F8B-9C20-3902ABE1EB3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40400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olid_Bg_Anvi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14A575-F2C8-B195-6643-9C96DA44B769}"/>
              </a:ext>
            </a:extLst>
          </p:cNvPr>
          <p:cNvPicPr>
            <a:picLocks noChangeAspect="1"/>
          </p:cNvPicPr>
          <p:nvPr userDrawn="1"/>
        </p:nvPicPr>
        <p:blipFill>
          <a:blip r:embed="rId2"/>
          <a:stretch>
            <a:fillRect/>
          </a:stretch>
        </p:blipFill>
        <p:spPr>
          <a:xfrm>
            <a:off x="128691" y="6206095"/>
            <a:ext cx="3768060" cy="546930"/>
          </a:xfrm>
          <a:prstGeom prst="rect">
            <a:avLst/>
          </a:prstGeom>
        </p:spPr>
      </p:pic>
      <p:sp>
        <p:nvSpPr>
          <p:cNvPr id="6" name="Title 1">
            <a:extLst>
              <a:ext uri="{FF2B5EF4-FFF2-40B4-BE49-F238E27FC236}">
                <a16:creationId xmlns:a16="http://schemas.microsoft.com/office/drawing/2014/main" id="{EC38386A-9AA4-D8D2-F0DA-2AFCF362CACF}"/>
              </a:ext>
            </a:extLst>
          </p:cNvPr>
          <p:cNvSpPr txBox="1">
            <a:spLocks/>
          </p:cNvSpPr>
          <p:nvPr userDrawn="1"/>
        </p:nvSpPr>
        <p:spPr>
          <a:xfrm>
            <a:off x="239482" y="6660692"/>
            <a:ext cx="2157321" cy="92333"/>
          </a:xfrm>
          <a:prstGeom prst="rect">
            <a:avLst/>
          </a:prstGeom>
          <a:noFill/>
        </p:spPr>
        <p:txBody>
          <a:bodyPr vert="horz" wrap="none" lIns="0" tIns="0" rIns="0" bIns="0" rtlCol="0" anchor="t">
            <a:spAutoFit/>
          </a:bodyPr>
          <a:lstStyle>
            <a:defPPr>
              <a:defRPr lang="en-US"/>
            </a:defPPr>
            <a:lvl1pPr marL="0" algn="l" defTabSz="931863" rtl="0" eaLnBrk="1" fontAlgn="base" latinLnBrk="0" hangingPunct="1">
              <a:spcBef>
                <a:spcPct val="0"/>
              </a:spcBef>
              <a:spcAft>
                <a:spcPct val="0"/>
              </a:spcAft>
              <a:defRPr lang="en-US" sz="3600" b="1" kern="1200" spc="-50" dirty="0">
                <a:ln w="3175">
                  <a:noFill/>
                </a:ln>
                <a:solidFill>
                  <a:schemeClr val="tx1"/>
                </a:solidFill>
                <a:latin typeface="Arial" panose="020B0604020202020204" pitchFamily="34" charset="0"/>
                <a:ea typeface="+mn-ea"/>
                <a:cs typeface="Arial" panose="020B0604020202020204" pitchFamily="34" charset="0"/>
              </a:defRPr>
            </a:lvl1pPr>
            <a:lvl2pPr marL="457200" algn="l" defTabSz="931863" rtl="0" eaLnBrk="1" fontAlgn="base" latinLnBrk="0" hangingPunct="1">
              <a:spcBef>
                <a:spcPct val="0"/>
              </a:spcBef>
              <a:spcAft>
                <a:spcPct val="0"/>
              </a:spcAft>
              <a:buClr>
                <a:srgbClr val="FDB913"/>
              </a:buClr>
              <a:buSzPct val="100000"/>
              <a:buFont typeface="wingdings"/>
              <a:buChar char=""/>
              <a:defRPr lang="de-DE" sz="3600" b="1" kern="1200">
                <a:solidFill>
                  <a:schemeClr val="tx1"/>
                </a:solidFill>
                <a:latin typeface="Arial" panose="020B0604020202020204" pitchFamily="34" charset="0"/>
                <a:ea typeface="+mn-ea"/>
                <a:cs typeface="Arial" panose="020B0604020202020204" pitchFamily="34" charset="0"/>
              </a:defRPr>
            </a:lvl2pPr>
            <a:lvl3pPr marL="914400" algn="l" defTabSz="931863" rtl="0" eaLnBrk="1" fontAlgn="base" latinLnBrk="0" hangingPunct="1">
              <a:spcBef>
                <a:spcPct val="0"/>
              </a:spcBef>
              <a:spcAft>
                <a:spcPct val="0"/>
              </a:spcAft>
              <a:buClr>
                <a:srgbClr val="666666"/>
              </a:buClr>
              <a:buSzPct val="80000"/>
              <a:buFont typeface="Wingdings"/>
              <a:buChar char="n"/>
              <a:defRPr lang="de-DE" sz="3600" b="1" kern="1200">
                <a:solidFill>
                  <a:schemeClr val="tx1"/>
                </a:solidFill>
                <a:latin typeface="Arial" panose="020B0604020202020204" pitchFamily="34" charset="0"/>
                <a:ea typeface="+mn-ea"/>
                <a:cs typeface="Arial" panose="020B0604020202020204" pitchFamily="34" charset="0"/>
              </a:defRPr>
            </a:lvl3pPr>
            <a:lvl4pPr marL="1371600" algn="l" defTabSz="931863" rtl="0" eaLnBrk="1" fontAlgn="base" latinLnBrk="0" hangingPunct="1">
              <a:spcBef>
                <a:spcPct val="0"/>
              </a:spcBef>
              <a:spcAft>
                <a:spcPct val="0"/>
              </a:spcAft>
              <a:buClr>
                <a:srgbClr val="666666"/>
              </a:buClr>
              <a:buSzPct val="80000"/>
              <a:buFont typeface="Arial"/>
              <a:buChar char=""/>
              <a:defRPr lang="de-DE" sz="3600" b="1" kern="1200">
                <a:solidFill>
                  <a:schemeClr val="tx1"/>
                </a:solidFill>
                <a:latin typeface="Arial" panose="020B0604020202020204" pitchFamily="34" charset="0"/>
                <a:ea typeface="+mn-ea"/>
                <a:cs typeface="Arial" panose="020B0604020202020204" pitchFamily="34" charset="0"/>
              </a:defRPr>
            </a:lvl4pPr>
            <a:lvl5pPr marL="1828800" algn="l" defTabSz="931863" rtl="0" eaLnBrk="1" fontAlgn="base" latinLnBrk="0" hangingPunct="1">
              <a:spcBef>
                <a:spcPct val="0"/>
              </a:spcBef>
              <a:spcAft>
                <a:spcPct val="0"/>
              </a:spcAft>
              <a:buClr>
                <a:srgbClr val="666666"/>
              </a:buClr>
              <a:buSzPct val="80000"/>
              <a:buFont typeface="Arial"/>
              <a:buChar char=""/>
              <a:defRPr lang="de-DE" sz="3600" b="1" kern="1200">
                <a:solidFill>
                  <a:schemeClr val="tx1"/>
                </a:solidFill>
                <a:latin typeface="Arial" panose="020B0604020202020204" pitchFamily="34" charset="0"/>
                <a:ea typeface="+mn-ea"/>
                <a:cs typeface="Arial" panose="020B0604020202020204" pitchFamily="34" charset="0"/>
              </a:defRPr>
            </a:lvl5pPr>
            <a:lvl6pPr marL="457200" algn="l" defTabSz="931863" rtl="0" eaLnBrk="1" fontAlgn="base" latinLnBrk="0" hangingPunct="1">
              <a:spcBef>
                <a:spcPct val="0"/>
              </a:spcBef>
              <a:spcAft>
                <a:spcPct val="0"/>
              </a:spcAft>
              <a:defRPr sz="3600" b="1" kern="1200">
                <a:solidFill>
                  <a:schemeClr val="tx1"/>
                </a:solidFill>
                <a:latin typeface="Arial" panose="020B0604020202020204" pitchFamily="34" charset="0"/>
                <a:ea typeface="+mn-ea"/>
                <a:cs typeface="Arial" panose="020B0604020202020204" pitchFamily="34" charset="0"/>
              </a:defRPr>
            </a:lvl6pPr>
            <a:lvl7pPr marL="914400" algn="l" defTabSz="931863" rtl="0" eaLnBrk="1" fontAlgn="base" latinLnBrk="0" hangingPunct="1">
              <a:spcBef>
                <a:spcPct val="0"/>
              </a:spcBef>
              <a:spcAft>
                <a:spcPct val="0"/>
              </a:spcAft>
              <a:defRPr sz="3600" b="1" kern="1200">
                <a:solidFill>
                  <a:schemeClr val="tx1"/>
                </a:solidFill>
                <a:latin typeface="Arial" panose="020B0604020202020204" pitchFamily="34" charset="0"/>
                <a:ea typeface="+mn-ea"/>
                <a:cs typeface="Arial" panose="020B0604020202020204" pitchFamily="34" charset="0"/>
              </a:defRPr>
            </a:lvl7pPr>
            <a:lvl8pPr marL="1371600" algn="l" defTabSz="931863" rtl="0" eaLnBrk="1" fontAlgn="base" latinLnBrk="0" hangingPunct="1">
              <a:spcBef>
                <a:spcPct val="0"/>
              </a:spcBef>
              <a:spcAft>
                <a:spcPct val="0"/>
              </a:spcAft>
              <a:defRPr sz="3600" b="1" kern="1200">
                <a:solidFill>
                  <a:schemeClr val="tx1"/>
                </a:solidFill>
                <a:latin typeface="Arial" panose="020B0604020202020204" pitchFamily="34" charset="0"/>
                <a:ea typeface="+mn-ea"/>
                <a:cs typeface="Arial" panose="020B0604020202020204" pitchFamily="34" charset="0"/>
              </a:defRPr>
            </a:lvl8pPr>
            <a:lvl9pPr marL="1828800" algn="l" defTabSz="931863" rtl="0" eaLnBrk="1" fontAlgn="base" latinLnBrk="0" hangingPunct="1">
              <a:spcBef>
                <a:spcPct val="0"/>
              </a:spcBef>
              <a:spcAft>
                <a:spcPct val="0"/>
              </a:spcAft>
              <a:defRPr sz="3600" b="1" kern="1200">
                <a:solidFill>
                  <a:schemeClr val="tx1"/>
                </a:solidFill>
                <a:latin typeface="Arial" panose="020B0604020202020204" pitchFamily="34" charset="0"/>
                <a:ea typeface="+mn-ea"/>
                <a:cs typeface="Arial" panose="020B0604020202020204" pitchFamily="34" charset="0"/>
              </a:defRPr>
            </a:lvl9pPr>
          </a:lstStyle>
          <a:p>
            <a:pPr marL="84121" marR="0" lvl="0" indent="-84121" algn="r" defTabSz="1088558" rtl="0" eaLnBrk="1" fontAlgn="auto" latinLnBrk="0" hangingPunct="1">
              <a:lnSpc>
                <a:spcPct val="100000"/>
              </a:lnSpc>
              <a:spcBef>
                <a:spcPts val="0"/>
              </a:spcBef>
              <a:spcAft>
                <a:spcPts val="0"/>
              </a:spcAft>
              <a:buClrTx/>
              <a:buSzTx/>
              <a:buFont typeface="Arial" pitchFamily="34" charset="0"/>
              <a:buChar char="©"/>
              <a:tabLst/>
              <a:defRPr/>
            </a:pPr>
            <a:r>
              <a:rPr kumimoji="0" lang="en-US" sz="600" b="0" i="0" u="none" strike="noStrike" kern="1200" cap="none" spc="0" normalizeH="0" baseline="0" noProof="0" dirty="0">
                <a:ln>
                  <a:noFill/>
                </a:ln>
                <a:solidFill>
                  <a:schemeClr val="tx1"/>
                </a:solidFill>
                <a:effectLst/>
                <a:uLnTx/>
                <a:uFillTx/>
                <a:latin typeface="+mj-lt"/>
                <a:ea typeface="+mn-ea"/>
                <a:cs typeface="+mn-cs"/>
              </a:rPr>
              <a:t>2026 </a:t>
            </a:r>
            <a:r>
              <a:rPr kumimoji="0" lang="en-US" sz="600" b="0" i="0" u="none" strike="noStrike" kern="1200" cap="none" spc="0" normalizeH="0" baseline="0" noProof="0" dirty="0" err="1">
                <a:ln>
                  <a:noFill/>
                </a:ln>
                <a:solidFill>
                  <a:schemeClr val="tx1"/>
                </a:solidFill>
                <a:effectLst/>
                <a:uLnTx/>
                <a:uFillTx/>
                <a:latin typeface="+mj-lt"/>
                <a:ea typeface="+mn-ea"/>
                <a:cs typeface="+mn-cs"/>
              </a:rPr>
              <a:t>Mygo</a:t>
            </a:r>
            <a:r>
              <a:rPr kumimoji="0" lang="en-US" sz="600" b="0" i="0" u="none" strike="noStrike" kern="1200" cap="none" spc="0" normalizeH="0" baseline="0" noProof="0" dirty="0">
                <a:ln>
                  <a:noFill/>
                </a:ln>
                <a:solidFill>
                  <a:schemeClr val="tx1"/>
                </a:solidFill>
                <a:effectLst/>
                <a:uLnTx/>
                <a:uFillTx/>
                <a:latin typeface="+mj-lt"/>
                <a:ea typeface="+mn-ea"/>
                <a:cs typeface="+mn-cs"/>
              </a:rPr>
              <a:t> Consulting, Inc. &amp; affiliate company. All rights reserved. </a:t>
            </a:r>
            <a:endParaRPr kumimoji="0" lang="en-US" sz="600" b="0" i="0" u="none" strike="noStrike" kern="0" cap="none" spc="0" normalizeH="0" baseline="0" noProof="0" dirty="0">
              <a:ln>
                <a:noFill/>
              </a:ln>
              <a:solidFill>
                <a:schemeClr val="tx1"/>
              </a:solidFill>
              <a:effectLst/>
              <a:uLnTx/>
              <a:uFillTx/>
              <a:latin typeface="+mj-lt"/>
              <a:ea typeface="Arial Unicode MS"/>
              <a:cs typeface="Arial Unicode MS" pitchFamily="34" charset="-128"/>
              <a:sym typeface="Arial"/>
            </a:endParaRPr>
          </a:p>
        </p:txBody>
      </p:sp>
    </p:spTree>
    <p:extLst>
      <p:ext uri="{BB962C8B-B14F-4D97-AF65-F5344CB8AC3E}">
        <p14:creationId xmlns:p14="http://schemas.microsoft.com/office/powerpoint/2010/main" val="123387109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olid_Bg">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A5304D-9C5E-021A-723A-6D7A7873E9C1}"/>
              </a:ext>
            </a:extLst>
          </p:cNvPr>
          <p:cNvPicPr>
            <a:picLocks noChangeAspect="1"/>
          </p:cNvPicPr>
          <p:nvPr userDrawn="1"/>
        </p:nvPicPr>
        <p:blipFill>
          <a:blip r:embed="rId2"/>
          <a:stretch>
            <a:fillRect/>
          </a:stretch>
        </p:blipFill>
        <p:spPr>
          <a:xfrm>
            <a:off x="128691" y="6206095"/>
            <a:ext cx="3768060" cy="546930"/>
          </a:xfrm>
          <a:prstGeom prst="rect">
            <a:avLst/>
          </a:prstGeom>
        </p:spPr>
      </p:pic>
      <p:sp>
        <p:nvSpPr>
          <p:cNvPr id="4" name="Title 1">
            <a:extLst>
              <a:ext uri="{FF2B5EF4-FFF2-40B4-BE49-F238E27FC236}">
                <a16:creationId xmlns:a16="http://schemas.microsoft.com/office/drawing/2014/main" id="{1CFD2244-7021-0898-1A2B-FC4C95FC25F7}"/>
              </a:ext>
            </a:extLst>
          </p:cNvPr>
          <p:cNvSpPr txBox="1">
            <a:spLocks/>
          </p:cNvSpPr>
          <p:nvPr userDrawn="1"/>
        </p:nvSpPr>
        <p:spPr>
          <a:xfrm>
            <a:off x="239482" y="6660692"/>
            <a:ext cx="2157321" cy="92333"/>
          </a:xfrm>
          <a:prstGeom prst="rect">
            <a:avLst/>
          </a:prstGeom>
          <a:noFill/>
        </p:spPr>
        <p:txBody>
          <a:bodyPr vert="horz" wrap="none" lIns="0" tIns="0" rIns="0" bIns="0" rtlCol="0" anchor="t">
            <a:spAutoFit/>
          </a:bodyPr>
          <a:lstStyle>
            <a:defPPr>
              <a:defRPr lang="en-US"/>
            </a:defPPr>
            <a:lvl1pPr marL="0" algn="l" defTabSz="931863" rtl="0" eaLnBrk="1" fontAlgn="base" latinLnBrk="0" hangingPunct="1">
              <a:spcBef>
                <a:spcPct val="0"/>
              </a:spcBef>
              <a:spcAft>
                <a:spcPct val="0"/>
              </a:spcAft>
              <a:defRPr lang="en-US" sz="3600" b="1" kern="1200" spc="-50" dirty="0">
                <a:ln w="3175">
                  <a:noFill/>
                </a:ln>
                <a:solidFill>
                  <a:schemeClr val="tx1"/>
                </a:solidFill>
                <a:latin typeface="Arial" panose="020B0604020202020204" pitchFamily="34" charset="0"/>
                <a:ea typeface="+mn-ea"/>
                <a:cs typeface="Arial" panose="020B0604020202020204" pitchFamily="34" charset="0"/>
              </a:defRPr>
            </a:lvl1pPr>
            <a:lvl2pPr marL="457200" algn="l" defTabSz="931863" rtl="0" eaLnBrk="1" fontAlgn="base" latinLnBrk="0" hangingPunct="1">
              <a:spcBef>
                <a:spcPct val="0"/>
              </a:spcBef>
              <a:spcAft>
                <a:spcPct val="0"/>
              </a:spcAft>
              <a:buClr>
                <a:srgbClr val="FDB913"/>
              </a:buClr>
              <a:buSzPct val="100000"/>
              <a:buFont typeface="wingdings"/>
              <a:buChar char=""/>
              <a:defRPr lang="de-DE" sz="3600" b="1" kern="1200">
                <a:solidFill>
                  <a:schemeClr val="tx1"/>
                </a:solidFill>
                <a:latin typeface="Arial" panose="020B0604020202020204" pitchFamily="34" charset="0"/>
                <a:ea typeface="+mn-ea"/>
                <a:cs typeface="Arial" panose="020B0604020202020204" pitchFamily="34" charset="0"/>
              </a:defRPr>
            </a:lvl2pPr>
            <a:lvl3pPr marL="914400" algn="l" defTabSz="931863" rtl="0" eaLnBrk="1" fontAlgn="base" latinLnBrk="0" hangingPunct="1">
              <a:spcBef>
                <a:spcPct val="0"/>
              </a:spcBef>
              <a:spcAft>
                <a:spcPct val="0"/>
              </a:spcAft>
              <a:buClr>
                <a:srgbClr val="666666"/>
              </a:buClr>
              <a:buSzPct val="80000"/>
              <a:buFont typeface="Wingdings"/>
              <a:buChar char="n"/>
              <a:defRPr lang="de-DE" sz="3600" b="1" kern="1200">
                <a:solidFill>
                  <a:schemeClr val="tx1"/>
                </a:solidFill>
                <a:latin typeface="Arial" panose="020B0604020202020204" pitchFamily="34" charset="0"/>
                <a:ea typeface="+mn-ea"/>
                <a:cs typeface="Arial" panose="020B0604020202020204" pitchFamily="34" charset="0"/>
              </a:defRPr>
            </a:lvl3pPr>
            <a:lvl4pPr marL="1371600" algn="l" defTabSz="931863" rtl="0" eaLnBrk="1" fontAlgn="base" latinLnBrk="0" hangingPunct="1">
              <a:spcBef>
                <a:spcPct val="0"/>
              </a:spcBef>
              <a:spcAft>
                <a:spcPct val="0"/>
              </a:spcAft>
              <a:buClr>
                <a:srgbClr val="666666"/>
              </a:buClr>
              <a:buSzPct val="80000"/>
              <a:buFont typeface="Arial"/>
              <a:buChar char=""/>
              <a:defRPr lang="de-DE" sz="3600" b="1" kern="1200">
                <a:solidFill>
                  <a:schemeClr val="tx1"/>
                </a:solidFill>
                <a:latin typeface="Arial" panose="020B0604020202020204" pitchFamily="34" charset="0"/>
                <a:ea typeface="+mn-ea"/>
                <a:cs typeface="Arial" panose="020B0604020202020204" pitchFamily="34" charset="0"/>
              </a:defRPr>
            </a:lvl4pPr>
            <a:lvl5pPr marL="1828800" algn="l" defTabSz="931863" rtl="0" eaLnBrk="1" fontAlgn="base" latinLnBrk="0" hangingPunct="1">
              <a:spcBef>
                <a:spcPct val="0"/>
              </a:spcBef>
              <a:spcAft>
                <a:spcPct val="0"/>
              </a:spcAft>
              <a:buClr>
                <a:srgbClr val="666666"/>
              </a:buClr>
              <a:buSzPct val="80000"/>
              <a:buFont typeface="Arial"/>
              <a:buChar char=""/>
              <a:defRPr lang="de-DE" sz="3600" b="1" kern="1200">
                <a:solidFill>
                  <a:schemeClr val="tx1"/>
                </a:solidFill>
                <a:latin typeface="Arial" panose="020B0604020202020204" pitchFamily="34" charset="0"/>
                <a:ea typeface="+mn-ea"/>
                <a:cs typeface="Arial" panose="020B0604020202020204" pitchFamily="34" charset="0"/>
              </a:defRPr>
            </a:lvl5pPr>
            <a:lvl6pPr marL="457200" algn="l" defTabSz="931863" rtl="0" eaLnBrk="1" fontAlgn="base" latinLnBrk="0" hangingPunct="1">
              <a:spcBef>
                <a:spcPct val="0"/>
              </a:spcBef>
              <a:spcAft>
                <a:spcPct val="0"/>
              </a:spcAft>
              <a:defRPr sz="3600" b="1" kern="1200">
                <a:solidFill>
                  <a:schemeClr val="tx1"/>
                </a:solidFill>
                <a:latin typeface="Arial" panose="020B0604020202020204" pitchFamily="34" charset="0"/>
                <a:ea typeface="+mn-ea"/>
                <a:cs typeface="Arial" panose="020B0604020202020204" pitchFamily="34" charset="0"/>
              </a:defRPr>
            </a:lvl6pPr>
            <a:lvl7pPr marL="914400" algn="l" defTabSz="931863" rtl="0" eaLnBrk="1" fontAlgn="base" latinLnBrk="0" hangingPunct="1">
              <a:spcBef>
                <a:spcPct val="0"/>
              </a:spcBef>
              <a:spcAft>
                <a:spcPct val="0"/>
              </a:spcAft>
              <a:defRPr sz="3600" b="1" kern="1200">
                <a:solidFill>
                  <a:schemeClr val="tx1"/>
                </a:solidFill>
                <a:latin typeface="Arial" panose="020B0604020202020204" pitchFamily="34" charset="0"/>
                <a:ea typeface="+mn-ea"/>
                <a:cs typeface="Arial" panose="020B0604020202020204" pitchFamily="34" charset="0"/>
              </a:defRPr>
            </a:lvl7pPr>
            <a:lvl8pPr marL="1371600" algn="l" defTabSz="931863" rtl="0" eaLnBrk="1" fontAlgn="base" latinLnBrk="0" hangingPunct="1">
              <a:spcBef>
                <a:spcPct val="0"/>
              </a:spcBef>
              <a:spcAft>
                <a:spcPct val="0"/>
              </a:spcAft>
              <a:defRPr sz="3600" b="1" kern="1200">
                <a:solidFill>
                  <a:schemeClr val="tx1"/>
                </a:solidFill>
                <a:latin typeface="Arial" panose="020B0604020202020204" pitchFamily="34" charset="0"/>
                <a:ea typeface="+mn-ea"/>
                <a:cs typeface="Arial" panose="020B0604020202020204" pitchFamily="34" charset="0"/>
              </a:defRPr>
            </a:lvl8pPr>
            <a:lvl9pPr marL="1828800" algn="l" defTabSz="931863" rtl="0" eaLnBrk="1" fontAlgn="base" latinLnBrk="0" hangingPunct="1">
              <a:spcBef>
                <a:spcPct val="0"/>
              </a:spcBef>
              <a:spcAft>
                <a:spcPct val="0"/>
              </a:spcAft>
              <a:defRPr sz="3600" b="1" kern="1200">
                <a:solidFill>
                  <a:schemeClr val="tx1"/>
                </a:solidFill>
                <a:latin typeface="Arial" panose="020B0604020202020204" pitchFamily="34" charset="0"/>
                <a:ea typeface="+mn-ea"/>
                <a:cs typeface="Arial" panose="020B0604020202020204" pitchFamily="34" charset="0"/>
              </a:defRPr>
            </a:lvl9pPr>
          </a:lstStyle>
          <a:p>
            <a:pPr marL="84121" marR="0" lvl="0" indent="-84121" algn="r" defTabSz="1088558" rtl="0" eaLnBrk="1" fontAlgn="auto" latinLnBrk="0" hangingPunct="1">
              <a:lnSpc>
                <a:spcPct val="100000"/>
              </a:lnSpc>
              <a:spcBef>
                <a:spcPts val="0"/>
              </a:spcBef>
              <a:spcAft>
                <a:spcPts val="0"/>
              </a:spcAft>
              <a:buClrTx/>
              <a:buSzTx/>
              <a:buFont typeface="Arial" pitchFamily="34" charset="0"/>
              <a:buChar char="©"/>
              <a:tabLst/>
              <a:defRPr/>
            </a:pPr>
            <a:r>
              <a:rPr kumimoji="0" lang="en-US" sz="600" b="0" i="0" u="none" strike="noStrike" kern="1200" cap="none" spc="0" normalizeH="0" baseline="0" noProof="0" dirty="0">
                <a:ln>
                  <a:noFill/>
                </a:ln>
                <a:solidFill>
                  <a:schemeClr val="tx1"/>
                </a:solidFill>
                <a:effectLst/>
                <a:uLnTx/>
                <a:uFillTx/>
                <a:latin typeface="+mj-lt"/>
                <a:ea typeface="+mn-ea"/>
                <a:cs typeface="+mn-cs"/>
              </a:rPr>
              <a:t>2026 </a:t>
            </a:r>
            <a:r>
              <a:rPr kumimoji="0" lang="en-US" sz="600" b="0" i="0" u="none" strike="noStrike" kern="1200" cap="none" spc="0" normalizeH="0" baseline="0" noProof="0" dirty="0" err="1">
                <a:ln>
                  <a:noFill/>
                </a:ln>
                <a:solidFill>
                  <a:schemeClr val="tx1"/>
                </a:solidFill>
                <a:effectLst/>
                <a:uLnTx/>
                <a:uFillTx/>
                <a:latin typeface="+mj-lt"/>
                <a:ea typeface="+mn-ea"/>
                <a:cs typeface="+mn-cs"/>
              </a:rPr>
              <a:t>Mygo</a:t>
            </a:r>
            <a:r>
              <a:rPr kumimoji="0" lang="en-US" sz="600" b="0" i="0" u="none" strike="noStrike" kern="1200" cap="none" spc="0" normalizeH="0" baseline="0" noProof="0" dirty="0">
                <a:ln>
                  <a:noFill/>
                </a:ln>
                <a:solidFill>
                  <a:schemeClr val="tx1"/>
                </a:solidFill>
                <a:effectLst/>
                <a:uLnTx/>
                <a:uFillTx/>
                <a:latin typeface="+mj-lt"/>
                <a:ea typeface="+mn-ea"/>
                <a:cs typeface="+mn-cs"/>
              </a:rPr>
              <a:t> Consulting, Inc. &amp; affiliate company. All rights reserved. </a:t>
            </a:r>
            <a:endParaRPr kumimoji="0" lang="en-US" sz="600" b="0" i="0" u="none" strike="noStrike" kern="0" cap="none" spc="0" normalizeH="0" baseline="0" noProof="0" dirty="0">
              <a:ln>
                <a:noFill/>
              </a:ln>
              <a:solidFill>
                <a:schemeClr val="tx1"/>
              </a:solidFill>
              <a:effectLst/>
              <a:uLnTx/>
              <a:uFillTx/>
              <a:latin typeface="+mj-lt"/>
              <a:ea typeface="Arial Unicode MS"/>
              <a:cs typeface="Arial Unicode MS" pitchFamily="34" charset="-128"/>
              <a:sym typeface="Arial"/>
            </a:endParaRPr>
          </a:p>
        </p:txBody>
      </p:sp>
    </p:spTree>
    <p:extLst>
      <p:ext uri="{BB962C8B-B14F-4D97-AF65-F5344CB8AC3E}">
        <p14:creationId xmlns:p14="http://schemas.microsoft.com/office/powerpoint/2010/main" val="39240072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171CE4-068C-B4EB-6E6C-66EB84326A4F}"/>
              </a:ext>
            </a:extLst>
          </p:cNvPr>
          <p:cNvPicPr>
            <a:picLocks noChangeAspect="1"/>
          </p:cNvPicPr>
          <p:nvPr userDrawn="1"/>
        </p:nvPicPr>
        <p:blipFill>
          <a:blip r:embed="rId2"/>
          <a:stretch>
            <a:fillRect/>
          </a:stretch>
        </p:blipFill>
        <p:spPr>
          <a:xfrm>
            <a:off x="128691" y="6206095"/>
            <a:ext cx="3768060" cy="546930"/>
          </a:xfrm>
          <a:prstGeom prst="rect">
            <a:avLst/>
          </a:prstGeom>
        </p:spPr>
      </p:pic>
      <p:sp>
        <p:nvSpPr>
          <p:cNvPr id="4" name="Title 1">
            <a:extLst>
              <a:ext uri="{FF2B5EF4-FFF2-40B4-BE49-F238E27FC236}">
                <a16:creationId xmlns:a16="http://schemas.microsoft.com/office/drawing/2014/main" id="{F06BF932-45D7-3866-3B18-08E378FF9CE3}"/>
              </a:ext>
            </a:extLst>
          </p:cNvPr>
          <p:cNvSpPr txBox="1">
            <a:spLocks/>
          </p:cNvSpPr>
          <p:nvPr userDrawn="1"/>
        </p:nvSpPr>
        <p:spPr>
          <a:xfrm>
            <a:off x="239482" y="6660692"/>
            <a:ext cx="2157321" cy="92333"/>
          </a:xfrm>
          <a:prstGeom prst="rect">
            <a:avLst/>
          </a:prstGeom>
          <a:noFill/>
        </p:spPr>
        <p:txBody>
          <a:bodyPr vert="horz" wrap="none" lIns="0" tIns="0" rIns="0" bIns="0" rtlCol="0" anchor="t">
            <a:spAutoFit/>
          </a:bodyPr>
          <a:lstStyle>
            <a:defPPr>
              <a:defRPr lang="en-US"/>
            </a:defPPr>
            <a:lvl1pPr marL="0" algn="l" defTabSz="931863" rtl="0" eaLnBrk="1" fontAlgn="base" latinLnBrk="0" hangingPunct="1">
              <a:spcBef>
                <a:spcPct val="0"/>
              </a:spcBef>
              <a:spcAft>
                <a:spcPct val="0"/>
              </a:spcAft>
              <a:defRPr lang="en-US" sz="3600" b="1" kern="1200" spc="-50" dirty="0">
                <a:ln w="3175">
                  <a:noFill/>
                </a:ln>
                <a:solidFill>
                  <a:schemeClr val="tx1"/>
                </a:solidFill>
                <a:latin typeface="Arial" panose="020B0604020202020204" pitchFamily="34" charset="0"/>
                <a:ea typeface="+mn-ea"/>
                <a:cs typeface="Arial" panose="020B0604020202020204" pitchFamily="34" charset="0"/>
              </a:defRPr>
            </a:lvl1pPr>
            <a:lvl2pPr marL="457200" algn="l" defTabSz="931863" rtl="0" eaLnBrk="1" fontAlgn="base" latinLnBrk="0" hangingPunct="1">
              <a:spcBef>
                <a:spcPct val="0"/>
              </a:spcBef>
              <a:spcAft>
                <a:spcPct val="0"/>
              </a:spcAft>
              <a:buClr>
                <a:srgbClr val="FDB913"/>
              </a:buClr>
              <a:buSzPct val="100000"/>
              <a:buFont typeface="wingdings"/>
              <a:buChar char=""/>
              <a:defRPr lang="de-DE" sz="3600" b="1" kern="1200">
                <a:solidFill>
                  <a:schemeClr val="tx1"/>
                </a:solidFill>
                <a:latin typeface="Arial" panose="020B0604020202020204" pitchFamily="34" charset="0"/>
                <a:ea typeface="+mn-ea"/>
                <a:cs typeface="Arial" panose="020B0604020202020204" pitchFamily="34" charset="0"/>
              </a:defRPr>
            </a:lvl2pPr>
            <a:lvl3pPr marL="914400" algn="l" defTabSz="931863" rtl="0" eaLnBrk="1" fontAlgn="base" latinLnBrk="0" hangingPunct="1">
              <a:spcBef>
                <a:spcPct val="0"/>
              </a:spcBef>
              <a:spcAft>
                <a:spcPct val="0"/>
              </a:spcAft>
              <a:buClr>
                <a:srgbClr val="666666"/>
              </a:buClr>
              <a:buSzPct val="80000"/>
              <a:buFont typeface="Wingdings"/>
              <a:buChar char="n"/>
              <a:defRPr lang="de-DE" sz="3600" b="1" kern="1200">
                <a:solidFill>
                  <a:schemeClr val="tx1"/>
                </a:solidFill>
                <a:latin typeface="Arial" panose="020B0604020202020204" pitchFamily="34" charset="0"/>
                <a:ea typeface="+mn-ea"/>
                <a:cs typeface="Arial" panose="020B0604020202020204" pitchFamily="34" charset="0"/>
              </a:defRPr>
            </a:lvl3pPr>
            <a:lvl4pPr marL="1371600" algn="l" defTabSz="931863" rtl="0" eaLnBrk="1" fontAlgn="base" latinLnBrk="0" hangingPunct="1">
              <a:spcBef>
                <a:spcPct val="0"/>
              </a:spcBef>
              <a:spcAft>
                <a:spcPct val="0"/>
              </a:spcAft>
              <a:buClr>
                <a:srgbClr val="666666"/>
              </a:buClr>
              <a:buSzPct val="80000"/>
              <a:buFont typeface="Arial"/>
              <a:buChar char=""/>
              <a:defRPr lang="de-DE" sz="3600" b="1" kern="1200">
                <a:solidFill>
                  <a:schemeClr val="tx1"/>
                </a:solidFill>
                <a:latin typeface="Arial" panose="020B0604020202020204" pitchFamily="34" charset="0"/>
                <a:ea typeface="+mn-ea"/>
                <a:cs typeface="Arial" panose="020B0604020202020204" pitchFamily="34" charset="0"/>
              </a:defRPr>
            </a:lvl4pPr>
            <a:lvl5pPr marL="1828800" algn="l" defTabSz="931863" rtl="0" eaLnBrk="1" fontAlgn="base" latinLnBrk="0" hangingPunct="1">
              <a:spcBef>
                <a:spcPct val="0"/>
              </a:spcBef>
              <a:spcAft>
                <a:spcPct val="0"/>
              </a:spcAft>
              <a:buClr>
                <a:srgbClr val="666666"/>
              </a:buClr>
              <a:buSzPct val="80000"/>
              <a:buFont typeface="Arial"/>
              <a:buChar char=""/>
              <a:defRPr lang="de-DE" sz="3600" b="1" kern="1200">
                <a:solidFill>
                  <a:schemeClr val="tx1"/>
                </a:solidFill>
                <a:latin typeface="Arial" panose="020B0604020202020204" pitchFamily="34" charset="0"/>
                <a:ea typeface="+mn-ea"/>
                <a:cs typeface="Arial" panose="020B0604020202020204" pitchFamily="34" charset="0"/>
              </a:defRPr>
            </a:lvl5pPr>
            <a:lvl6pPr marL="457200" algn="l" defTabSz="931863" rtl="0" eaLnBrk="1" fontAlgn="base" latinLnBrk="0" hangingPunct="1">
              <a:spcBef>
                <a:spcPct val="0"/>
              </a:spcBef>
              <a:spcAft>
                <a:spcPct val="0"/>
              </a:spcAft>
              <a:defRPr sz="3600" b="1" kern="1200">
                <a:solidFill>
                  <a:schemeClr val="tx1"/>
                </a:solidFill>
                <a:latin typeface="Arial" panose="020B0604020202020204" pitchFamily="34" charset="0"/>
                <a:ea typeface="+mn-ea"/>
                <a:cs typeface="Arial" panose="020B0604020202020204" pitchFamily="34" charset="0"/>
              </a:defRPr>
            </a:lvl6pPr>
            <a:lvl7pPr marL="914400" algn="l" defTabSz="931863" rtl="0" eaLnBrk="1" fontAlgn="base" latinLnBrk="0" hangingPunct="1">
              <a:spcBef>
                <a:spcPct val="0"/>
              </a:spcBef>
              <a:spcAft>
                <a:spcPct val="0"/>
              </a:spcAft>
              <a:defRPr sz="3600" b="1" kern="1200">
                <a:solidFill>
                  <a:schemeClr val="tx1"/>
                </a:solidFill>
                <a:latin typeface="Arial" panose="020B0604020202020204" pitchFamily="34" charset="0"/>
                <a:ea typeface="+mn-ea"/>
                <a:cs typeface="Arial" panose="020B0604020202020204" pitchFamily="34" charset="0"/>
              </a:defRPr>
            </a:lvl7pPr>
            <a:lvl8pPr marL="1371600" algn="l" defTabSz="931863" rtl="0" eaLnBrk="1" fontAlgn="base" latinLnBrk="0" hangingPunct="1">
              <a:spcBef>
                <a:spcPct val="0"/>
              </a:spcBef>
              <a:spcAft>
                <a:spcPct val="0"/>
              </a:spcAft>
              <a:defRPr sz="3600" b="1" kern="1200">
                <a:solidFill>
                  <a:schemeClr val="tx1"/>
                </a:solidFill>
                <a:latin typeface="Arial" panose="020B0604020202020204" pitchFamily="34" charset="0"/>
                <a:ea typeface="+mn-ea"/>
                <a:cs typeface="Arial" panose="020B0604020202020204" pitchFamily="34" charset="0"/>
              </a:defRPr>
            </a:lvl8pPr>
            <a:lvl9pPr marL="1828800" algn="l" defTabSz="931863" rtl="0" eaLnBrk="1" fontAlgn="base" latinLnBrk="0" hangingPunct="1">
              <a:spcBef>
                <a:spcPct val="0"/>
              </a:spcBef>
              <a:spcAft>
                <a:spcPct val="0"/>
              </a:spcAft>
              <a:defRPr sz="3600" b="1" kern="1200">
                <a:solidFill>
                  <a:schemeClr val="tx1"/>
                </a:solidFill>
                <a:latin typeface="Arial" panose="020B0604020202020204" pitchFamily="34" charset="0"/>
                <a:ea typeface="+mn-ea"/>
                <a:cs typeface="Arial" panose="020B0604020202020204" pitchFamily="34" charset="0"/>
              </a:defRPr>
            </a:lvl9pPr>
          </a:lstStyle>
          <a:p>
            <a:pPr marL="84121" marR="0" lvl="0" indent="-84121" algn="r" defTabSz="1088558" rtl="0" eaLnBrk="1" fontAlgn="auto" latinLnBrk="0" hangingPunct="1">
              <a:lnSpc>
                <a:spcPct val="100000"/>
              </a:lnSpc>
              <a:spcBef>
                <a:spcPts val="0"/>
              </a:spcBef>
              <a:spcAft>
                <a:spcPts val="0"/>
              </a:spcAft>
              <a:buClrTx/>
              <a:buSzTx/>
              <a:buFont typeface="Arial" pitchFamily="34" charset="0"/>
              <a:buChar char="©"/>
              <a:tabLst/>
              <a:defRPr/>
            </a:pPr>
            <a:r>
              <a:rPr kumimoji="0" lang="en-US" sz="600" b="0" i="0" u="none" strike="noStrike" kern="1200" cap="none" spc="0" normalizeH="0" baseline="0" noProof="0" dirty="0">
                <a:ln>
                  <a:noFill/>
                </a:ln>
                <a:solidFill>
                  <a:schemeClr val="tx1"/>
                </a:solidFill>
                <a:effectLst/>
                <a:uLnTx/>
                <a:uFillTx/>
                <a:latin typeface="+mj-lt"/>
                <a:ea typeface="+mn-ea"/>
                <a:cs typeface="+mn-cs"/>
              </a:rPr>
              <a:t>2026 </a:t>
            </a:r>
            <a:r>
              <a:rPr kumimoji="0" lang="en-US" sz="600" b="0" i="0" u="none" strike="noStrike" kern="1200" cap="none" spc="0" normalizeH="0" baseline="0" noProof="0" dirty="0" err="1">
                <a:ln>
                  <a:noFill/>
                </a:ln>
                <a:solidFill>
                  <a:schemeClr val="tx1"/>
                </a:solidFill>
                <a:effectLst/>
                <a:uLnTx/>
                <a:uFillTx/>
                <a:latin typeface="+mj-lt"/>
                <a:ea typeface="+mn-ea"/>
                <a:cs typeface="+mn-cs"/>
              </a:rPr>
              <a:t>Mygo</a:t>
            </a:r>
            <a:r>
              <a:rPr kumimoji="0" lang="en-US" sz="600" b="0" i="0" u="none" strike="noStrike" kern="1200" cap="none" spc="0" normalizeH="0" baseline="0" noProof="0" dirty="0">
                <a:ln>
                  <a:noFill/>
                </a:ln>
                <a:solidFill>
                  <a:schemeClr val="tx1"/>
                </a:solidFill>
                <a:effectLst/>
                <a:uLnTx/>
                <a:uFillTx/>
                <a:latin typeface="+mj-lt"/>
                <a:ea typeface="+mn-ea"/>
                <a:cs typeface="+mn-cs"/>
              </a:rPr>
              <a:t> Consulting, Inc. &amp; affiliate company. All rights reserved. </a:t>
            </a:r>
            <a:endParaRPr kumimoji="0" lang="en-US" sz="600" b="0" i="0" u="none" strike="noStrike" kern="0" cap="none" spc="0" normalizeH="0" baseline="0" noProof="0" dirty="0">
              <a:ln>
                <a:noFill/>
              </a:ln>
              <a:solidFill>
                <a:schemeClr val="tx1"/>
              </a:solidFill>
              <a:effectLst/>
              <a:uLnTx/>
              <a:uFillTx/>
              <a:latin typeface="+mj-lt"/>
              <a:ea typeface="Arial Unicode MS"/>
              <a:cs typeface="Arial Unicode MS" pitchFamily="34" charset="-128"/>
              <a:sym typeface="Arial"/>
            </a:endParaRPr>
          </a:p>
        </p:txBody>
      </p:sp>
    </p:spTree>
    <p:extLst>
      <p:ext uri="{BB962C8B-B14F-4D97-AF65-F5344CB8AC3E}">
        <p14:creationId xmlns:p14="http://schemas.microsoft.com/office/powerpoint/2010/main" val="1555438996"/>
      </p:ext>
    </p:extLst>
  </p:cSld>
  <p:clrMapOvr>
    <a:masterClrMapping/>
  </p:clrMapOvr>
  <p:hf sldNum="0" hdr="0" ftr="0" dt="0"/>
  <p:extLst>
    <p:ext uri="{DCECCB84-F9BA-43D5-87BE-67443E8EF086}">
      <p15:sldGuideLst xmlns:p15="http://schemas.microsoft.com/office/powerpoint/2012/main">
        <p15:guide id="2" pos="7680">
          <p15:clr>
            <a:srgbClr val="FBAE40"/>
          </p15:clr>
        </p15:guide>
        <p15:guide id="5" pos="976">
          <p15:clr>
            <a:srgbClr val="FBAE40"/>
          </p15:clr>
        </p15:guide>
        <p15:guide id="6" pos="1376">
          <p15:clr>
            <a:srgbClr val="FBAE40"/>
          </p15:clr>
        </p15:guide>
        <p15:guide id="7" pos="1568">
          <p15:clr>
            <a:srgbClr val="FBAE40"/>
          </p15:clr>
        </p15:guide>
        <p15:guide id="8" pos="1968">
          <p15:clr>
            <a:srgbClr val="FBAE40"/>
          </p15:clr>
        </p15:guide>
        <p15:guide id="9" pos="2160">
          <p15:clr>
            <a:srgbClr val="FBAE40"/>
          </p15:clr>
        </p15:guide>
        <p15:guide id="10" pos="2560">
          <p15:clr>
            <a:srgbClr val="FBAE40"/>
          </p15:clr>
        </p15:guide>
        <p15:guide id="11" pos="2752">
          <p15:clr>
            <a:srgbClr val="FBAE40"/>
          </p15:clr>
        </p15:guide>
        <p15:guide id="12" pos="3152">
          <p15:clr>
            <a:srgbClr val="FBAE40"/>
          </p15:clr>
        </p15:guide>
        <p15:guide id="13" pos="3344">
          <p15:clr>
            <a:srgbClr val="FBAE40"/>
          </p15:clr>
        </p15:guide>
        <p15:guide id="14" pos="3744">
          <p15:clr>
            <a:srgbClr val="FBAE40"/>
          </p15:clr>
        </p15:guide>
        <p15:guide id="15" pos="3936">
          <p15:clr>
            <a:srgbClr val="FBAE40"/>
          </p15:clr>
        </p15:guide>
        <p15:guide id="16" pos="4336">
          <p15:clr>
            <a:srgbClr val="FBAE40"/>
          </p15:clr>
        </p15:guide>
        <p15:guide id="17" pos="4528">
          <p15:clr>
            <a:srgbClr val="FBAE40"/>
          </p15:clr>
        </p15:guide>
        <p15:guide id="18" pos="4928">
          <p15:clr>
            <a:srgbClr val="FBAE40"/>
          </p15:clr>
        </p15:guide>
        <p15:guide id="19" pos="5120">
          <p15:clr>
            <a:srgbClr val="FBAE40"/>
          </p15:clr>
        </p15:guide>
        <p15:guide id="20" pos="5520">
          <p15:clr>
            <a:srgbClr val="FBAE40"/>
          </p15:clr>
        </p15:guide>
        <p15:guide id="21" pos="5712">
          <p15:clr>
            <a:srgbClr val="FBAE40"/>
          </p15:clr>
        </p15:guide>
        <p15:guide id="22" pos="6112">
          <p15:clr>
            <a:srgbClr val="FBAE40"/>
          </p15:clr>
        </p15:guide>
        <p15:guide id="23" pos="6304">
          <p15:clr>
            <a:srgbClr val="FBAE40"/>
          </p15:clr>
        </p15:guide>
        <p15:guide id="24" pos="6704">
          <p15:clr>
            <a:srgbClr val="FBAE40"/>
          </p15:clr>
        </p15:guide>
        <p15:guide id="25" pos="6896">
          <p15:clr>
            <a:srgbClr val="FBAE40"/>
          </p15:clr>
        </p15:guide>
        <p15:guide id="26" pos="7296">
          <p15:clr>
            <a:srgbClr val="FBAE40"/>
          </p15:clr>
        </p15:guide>
        <p15:guide id="27" orient="horz">
          <p15:clr>
            <a:srgbClr val="FBAE40"/>
          </p15:clr>
        </p15:guide>
        <p15:guide id="28" orient="horz" pos="4320">
          <p15:clr>
            <a:srgbClr val="FBAE40"/>
          </p15:clr>
        </p15:guide>
        <p15:guide id="29" orient="horz" pos="384">
          <p15:clr>
            <a:srgbClr val="FBAE40"/>
          </p15:clr>
        </p15:guide>
        <p15:guide id="30" orient="horz" pos="39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MASTER">
    <p:bg>
      <p:bgPr>
        <a:solidFill>
          <a:srgbClr val="F3F5F7"/>
        </a:solidFill>
        <a:effectLst/>
      </p:bgPr>
    </p:bg>
    <p:spTree>
      <p:nvGrpSpPr>
        <p:cNvPr id="1" name=""/>
        <p:cNvGrpSpPr/>
        <p:nvPr/>
      </p:nvGrpSpPr>
      <p:grpSpPr>
        <a:xfrm>
          <a:off x="0" y="0"/>
          <a:ext cx="0" cy="0"/>
          <a:chOff x="0" y="0"/>
          <a:chExt cx="0" cy="0"/>
        </a:xfrm>
      </p:grpSpPr>
      <p:sp>
        <p:nvSpPr>
          <p:cNvPr id="2" name="Shape 0"/>
          <p:cNvSpPr/>
          <p:nvPr/>
        </p:nvSpPr>
        <p:spPr>
          <a:xfrm>
            <a:off x="0" y="0"/>
            <a:ext cx="12194870" cy="146304"/>
          </a:xfrm>
          <a:prstGeom prst="rect">
            <a:avLst/>
          </a:prstGeom>
          <a:solidFill>
            <a:srgbClr val="0B5CAB"/>
          </a:solidFill>
          <a:ln w="12700">
            <a:solidFill>
              <a:srgbClr val="0B5CAB"/>
            </a:solidFill>
            <a:prstDash val="solid"/>
          </a:ln>
        </p:spPr>
        <p:txBody>
          <a:bodyPr/>
          <a:lstStyle/>
          <a:p>
            <a:endParaRPr lang="en-US" sz="2100"/>
          </a:p>
        </p:txBody>
      </p:sp>
      <p:sp>
        <p:nvSpPr>
          <p:cNvPr id="3" name="Text 1"/>
          <p:cNvSpPr/>
          <p:nvPr/>
        </p:nvSpPr>
        <p:spPr>
          <a:xfrm>
            <a:off x="457319" y="164592"/>
            <a:ext cx="5304901" cy="228600"/>
          </a:xfrm>
          <a:prstGeom prst="rect">
            <a:avLst/>
          </a:prstGeom>
          <a:noFill/>
          <a:ln/>
        </p:spPr>
        <p:txBody>
          <a:bodyPr wrap="square" rtlCol="0" anchor="ctr"/>
          <a:lstStyle/>
          <a:p>
            <a:pPr marL="0" indent="0">
              <a:buNone/>
            </a:pPr>
            <a:r>
              <a:rPr lang="en-US" sz="1100" dirty="0">
                <a:solidFill>
                  <a:srgbClr val="6B7280"/>
                </a:solidFill>
                <a:latin typeface="Aptos" pitchFamily="34" charset="0"/>
                <a:ea typeface="Aptos" pitchFamily="34" charset="-122"/>
                <a:cs typeface="Aptos" pitchFamily="34" charset="-120"/>
              </a:rPr>
              <a:t>Frontline Technology Summit 2026</a:t>
            </a:r>
            <a:endParaRPr lang="en-US" sz="1100" dirty="0"/>
          </a:p>
        </p:txBody>
      </p:sp>
      <p:sp>
        <p:nvSpPr>
          <p:cNvPr id="4" name="Text 2"/>
          <p:cNvSpPr/>
          <p:nvPr/>
        </p:nvSpPr>
        <p:spPr>
          <a:xfrm>
            <a:off x="8323207" y="164592"/>
            <a:ext cx="3384161" cy="228600"/>
          </a:xfrm>
          <a:prstGeom prst="rect">
            <a:avLst/>
          </a:prstGeom>
          <a:noFill/>
          <a:ln/>
        </p:spPr>
        <p:txBody>
          <a:bodyPr wrap="square" rtlCol="0" anchor="ctr"/>
          <a:lstStyle/>
          <a:p>
            <a:pPr marL="0" indent="0" algn="r">
              <a:buNone/>
            </a:pPr>
            <a:r>
              <a:rPr lang="en-US" sz="1100" dirty="0">
                <a:solidFill>
                  <a:srgbClr val="6B7280"/>
                </a:solidFill>
                <a:latin typeface="Aptos" pitchFamily="34" charset="0"/>
                <a:ea typeface="Aptos" pitchFamily="34" charset="-122"/>
                <a:cs typeface="Aptos" pitchFamily="34" charset="-120"/>
              </a:rPr>
              <a:t>SAP Customer Executive Briefing</a:t>
            </a:r>
            <a:endParaRPr lang="en-US" sz="1100" dirty="0"/>
          </a:p>
        </p:txBody>
      </p:sp>
      <p:sp>
        <p:nvSpPr>
          <p:cNvPr id="25" name="Slide Number Placeholder 0"/>
          <p:cNvSpPr>
            <a:spLocks noGrp="1"/>
          </p:cNvSpPr>
          <p:nvPr>
            <p:ph type="sldNum" sz="quarter" idx="4294967295"/>
          </p:nvPr>
        </p:nvSpPr>
        <p:spPr>
          <a:xfrm>
            <a:off x="11615904" y="6446520"/>
            <a:ext cx="274391" cy="182880"/>
          </a:xfrm>
          <a:prstGeom prst="rect">
            <a:avLst/>
          </a:prstGeom>
          <a:extLst>
            <a:ext uri="{C572A759-6A51-4108-AA02-DFA0A04FC94B}">
              <ma14:wrappingTextBoxFlag xmlns:ma14="http://schemas.microsoft.com/office/mac/drawingml/2011/main" xmlns="" val="0"/>
            </a:ext>
          </a:extLst>
        </p:spPr>
        <p:txBody>
          <a:bodyPr/>
          <a:lstStyle>
            <a:lvl1pPr>
              <a:defRPr sz="1000">
                <a:solidFill>
                  <a:srgbClr val="7A7A7A"/>
                </a:solidFill>
              </a:defRPr>
            </a:lvl1pPr>
          </a:lstStyle>
          <a:p>
            <a:pPr algn="r"/>
            <a:fld id="{F7021451-1387-4CA6-816F-3879F97B5CBC}" type="slidenum">
              <a:rPr lang="en-US" b="0"/>
              <a:pPr algn="r"/>
              <a:t>‹#›</a:t>
            </a:fld>
            <a:endParaRPr lang="en-US"/>
          </a:p>
        </p:txBody>
      </p:sp>
    </p:spTree>
    <p:extLst>
      <p:ext uri="{BB962C8B-B14F-4D97-AF65-F5344CB8AC3E}">
        <p14:creationId xmlns:p14="http://schemas.microsoft.com/office/powerpoint/2010/main" val="7148783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739838"/>
      </p:ext>
    </p:extLst>
  </p:cSld>
  <p:clrMap bg1="lt1" tx1="dk1" bg2="lt2" tx2="dk2" accent1="accent1" accent2="accent2" accent3="accent3" accent4="accent4" accent5="accent5" accent6="accent6" hlink="hlink" folHlink="folHlink"/>
  <p:sldLayoutIdLst>
    <p:sldLayoutId id="2147483797" r:id="rId1"/>
    <p:sldLayoutId id="2147483802" r:id="rId2"/>
    <p:sldLayoutId id="2147483806" r:id="rId3"/>
    <p:sldLayoutId id="214748380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384">
          <p15:clr>
            <a:srgbClr val="F26B43"/>
          </p15:clr>
        </p15:guide>
        <p15:guide id="4" pos="784">
          <p15:clr>
            <a:srgbClr val="F26B43"/>
          </p15:clr>
        </p15:guide>
        <p15:guide id="5" pos="976">
          <p15:clr>
            <a:srgbClr val="F26B43"/>
          </p15:clr>
        </p15:guide>
        <p15:guide id="6" pos="1376">
          <p15:clr>
            <a:srgbClr val="F26B43"/>
          </p15:clr>
        </p15:guide>
        <p15:guide id="7" pos="1568">
          <p15:clr>
            <a:srgbClr val="F26B43"/>
          </p15:clr>
        </p15:guide>
        <p15:guide id="8" pos="1968">
          <p15:clr>
            <a:srgbClr val="F26B43"/>
          </p15:clr>
        </p15:guide>
        <p15:guide id="9" pos="2160">
          <p15:clr>
            <a:srgbClr val="F26B43"/>
          </p15:clr>
        </p15:guide>
        <p15:guide id="10" pos="2560">
          <p15:clr>
            <a:srgbClr val="F26B43"/>
          </p15:clr>
        </p15:guide>
        <p15:guide id="11" pos="2752">
          <p15:clr>
            <a:srgbClr val="F26B43"/>
          </p15:clr>
        </p15:guide>
        <p15:guide id="12" pos="3152">
          <p15:clr>
            <a:srgbClr val="F26B43"/>
          </p15:clr>
        </p15:guide>
        <p15:guide id="13" pos="3344">
          <p15:clr>
            <a:srgbClr val="F26B43"/>
          </p15:clr>
        </p15:guide>
        <p15:guide id="14" pos="3744">
          <p15:clr>
            <a:srgbClr val="F26B43"/>
          </p15:clr>
        </p15:guide>
        <p15:guide id="15" pos="3936">
          <p15:clr>
            <a:srgbClr val="F26B43"/>
          </p15:clr>
        </p15:guide>
        <p15:guide id="16" pos="4336">
          <p15:clr>
            <a:srgbClr val="F26B43"/>
          </p15:clr>
        </p15:guide>
        <p15:guide id="17" pos="4528">
          <p15:clr>
            <a:srgbClr val="F26B43"/>
          </p15:clr>
        </p15:guide>
        <p15:guide id="18" pos="4928">
          <p15:clr>
            <a:srgbClr val="F26B43"/>
          </p15:clr>
        </p15:guide>
        <p15:guide id="19" pos="5120">
          <p15:clr>
            <a:srgbClr val="F26B43"/>
          </p15:clr>
        </p15:guide>
        <p15:guide id="20" pos="5520">
          <p15:clr>
            <a:srgbClr val="F26B43"/>
          </p15:clr>
        </p15:guide>
        <p15:guide id="21" pos="5712">
          <p15:clr>
            <a:srgbClr val="F26B43"/>
          </p15:clr>
        </p15:guide>
        <p15:guide id="22" pos="6112">
          <p15:clr>
            <a:srgbClr val="F26B43"/>
          </p15:clr>
        </p15:guide>
        <p15:guide id="23" pos="6304">
          <p15:clr>
            <a:srgbClr val="F26B43"/>
          </p15:clr>
        </p15:guide>
        <p15:guide id="24" pos="6704">
          <p15:clr>
            <a:srgbClr val="F26B43"/>
          </p15:clr>
        </p15:guide>
        <p15:guide id="25" pos="6896">
          <p15:clr>
            <a:srgbClr val="F26B43"/>
          </p15:clr>
        </p15:guide>
        <p15:guide id="26" pos="7296">
          <p15:clr>
            <a:srgbClr val="F26B43"/>
          </p15:clr>
        </p15:guide>
        <p15:guide id="27" orient="horz">
          <p15:clr>
            <a:srgbClr val="F26B43"/>
          </p15:clr>
        </p15:guide>
        <p15:guide id="28" orient="horz" pos="4320">
          <p15:clr>
            <a:srgbClr val="F26B43"/>
          </p15:clr>
        </p15:guide>
        <p15:guide id="29" orient="horz" pos="384">
          <p15:clr>
            <a:srgbClr val="F26B43"/>
          </p15:clr>
        </p15:guide>
        <p15:guide id="30" orient="horz" pos="418">
          <p15:clr>
            <a:srgbClr val="F26B43"/>
          </p15:clr>
        </p15:guide>
        <p15:guide id="31" orient="horz" pos="458">
          <p15:clr>
            <a:srgbClr val="F26B43"/>
          </p15:clr>
        </p15:guide>
        <p15:guide id="32" orient="horz" pos="493">
          <p15:clr>
            <a:srgbClr val="F26B43"/>
          </p15:clr>
        </p15:guide>
        <p15:guide id="33" orient="horz" pos="533">
          <p15:clr>
            <a:srgbClr val="F26B43"/>
          </p15:clr>
        </p15:guide>
        <p15:guide id="34" orient="horz" pos="568">
          <p15:clr>
            <a:srgbClr val="F26B43"/>
          </p15:clr>
        </p15:guide>
        <p15:guide id="35" orient="horz" pos="608">
          <p15:clr>
            <a:srgbClr val="F26B43"/>
          </p15:clr>
        </p15:guide>
        <p15:guide id="36" orient="horz" pos="643">
          <p15:clr>
            <a:srgbClr val="F26B43"/>
          </p15:clr>
        </p15:guide>
        <p15:guide id="37" orient="horz" pos="683">
          <p15:clr>
            <a:srgbClr val="F26B43"/>
          </p15:clr>
        </p15:guide>
        <p15:guide id="38" orient="horz" pos="718">
          <p15:clr>
            <a:srgbClr val="F26B43"/>
          </p15:clr>
        </p15:guide>
        <p15:guide id="39" orient="horz" pos="758">
          <p15:clr>
            <a:srgbClr val="F26B43"/>
          </p15:clr>
        </p15:guide>
        <p15:guide id="40" orient="horz" pos="793">
          <p15:clr>
            <a:srgbClr val="F26B43"/>
          </p15:clr>
        </p15:guide>
        <p15:guide id="41" orient="horz" pos="833">
          <p15:clr>
            <a:srgbClr val="F26B43"/>
          </p15:clr>
        </p15:guide>
        <p15:guide id="42" orient="horz" pos="867">
          <p15:clr>
            <a:srgbClr val="F26B43"/>
          </p15:clr>
        </p15:guide>
        <p15:guide id="43" orient="horz" pos="907">
          <p15:clr>
            <a:srgbClr val="F26B43"/>
          </p15:clr>
        </p15:guide>
        <p15:guide id="44" orient="horz" pos="942">
          <p15:clr>
            <a:srgbClr val="F26B43"/>
          </p15:clr>
        </p15:guide>
        <p15:guide id="45" orient="horz" pos="982">
          <p15:clr>
            <a:srgbClr val="F26B43"/>
          </p15:clr>
        </p15:guide>
        <p15:guide id="46" orient="horz" pos="1017">
          <p15:clr>
            <a:srgbClr val="F26B43"/>
          </p15:clr>
        </p15:guide>
        <p15:guide id="47" orient="horz" pos="1057">
          <p15:clr>
            <a:srgbClr val="F26B43"/>
          </p15:clr>
        </p15:guide>
        <p15:guide id="48" orient="horz" pos="1092">
          <p15:clr>
            <a:srgbClr val="F26B43"/>
          </p15:clr>
        </p15:guide>
        <p15:guide id="49" orient="horz" pos="1132">
          <p15:clr>
            <a:srgbClr val="F26B43"/>
          </p15:clr>
        </p15:guide>
        <p15:guide id="50" orient="horz" pos="1167">
          <p15:clr>
            <a:srgbClr val="F26B43"/>
          </p15:clr>
        </p15:guide>
        <p15:guide id="51" orient="horz" pos="1207">
          <p15:clr>
            <a:srgbClr val="F26B43"/>
          </p15:clr>
        </p15:guide>
        <p15:guide id="52" orient="horz" pos="1242">
          <p15:clr>
            <a:srgbClr val="F26B43"/>
          </p15:clr>
        </p15:guide>
        <p15:guide id="53" orient="horz" pos="1282">
          <p15:clr>
            <a:srgbClr val="F26B43"/>
          </p15:clr>
        </p15:guide>
        <p15:guide id="54" orient="horz" pos="1316">
          <p15:clr>
            <a:srgbClr val="F26B43"/>
          </p15:clr>
        </p15:guide>
        <p15:guide id="55" orient="horz" pos="1356">
          <p15:clr>
            <a:srgbClr val="F26B43"/>
          </p15:clr>
        </p15:guide>
        <p15:guide id="56" orient="horz" pos="1391">
          <p15:clr>
            <a:srgbClr val="F26B43"/>
          </p15:clr>
        </p15:guide>
        <p15:guide id="57" orient="horz" pos="1431">
          <p15:clr>
            <a:srgbClr val="F26B43"/>
          </p15:clr>
        </p15:guide>
        <p15:guide id="58" orient="horz" pos="1466">
          <p15:clr>
            <a:srgbClr val="F26B43"/>
          </p15:clr>
        </p15:guide>
        <p15:guide id="59" orient="horz" pos="1506">
          <p15:clr>
            <a:srgbClr val="F26B43"/>
          </p15:clr>
        </p15:guide>
        <p15:guide id="60" orient="horz" pos="1541">
          <p15:clr>
            <a:srgbClr val="F26B43"/>
          </p15:clr>
        </p15:guide>
        <p15:guide id="61" orient="horz" pos="1581">
          <p15:clr>
            <a:srgbClr val="F26B43"/>
          </p15:clr>
        </p15:guide>
        <p15:guide id="62" orient="horz" pos="1616">
          <p15:clr>
            <a:srgbClr val="F26B43"/>
          </p15:clr>
        </p15:guide>
        <p15:guide id="63" orient="horz" pos="1656">
          <p15:clr>
            <a:srgbClr val="F26B43"/>
          </p15:clr>
        </p15:guide>
        <p15:guide id="64" orient="horz" pos="1691">
          <p15:clr>
            <a:srgbClr val="F26B43"/>
          </p15:clr>
        </p15:guide>
        <p15:guide id="65" orient="horz" pos="1731">
          <p15:clr>
            <a:srgbClr val="F26B43"/>
          </p15:clr>
        </p15:guide>
        <p15:guide id="66" orient="horz" pos="1765">
          <p15:clr>
            <a:srgbClr val="F26B43"/>
          </p15:clr>
        </p15:guide>
        <p15:guide id="67" orient="horz" pos="1805">
          <p15:clr>
            <a:srgbClr val="F26B43"/>
          </p15:clr>
        </p15:guide>
        <p15:guide id="68" orient="horz" pos="1840">
          <p15:clr>
            <a:srgbClr val="F26B43"/>
          </p15:clr>
        </p15:guide>
        <p15:guide id="69" orient="horz" pos="1880">
          <p15:clr>
            <a:srgbClr val="F26B43"/>
          </p15:clr>
        </p15:guide>
        <p15:guide id="70" orient="horz" pos="1915">
          <p15:clr>
            <a:srgbClr val="F26B43"/>
          </p15:clr>
        </p15:guide>
        <p15:guide id="71" orient="horz" pos="1955">
          <p15:clr>
            <a:srgbClr val="F26B43"/>
          </p15:clr>
        </p15:guide>
        <p15:guide id="72" orient="horz" pos="1990">
          <p15:clr>
            <a:srgbClr val="F26B43"/>
          </p15:clr>
        </p15:guide>
        <p15:guide id="73" orient="horz" pos="2030">
          <p15:clr>
            <a:srgbClr val="F26B43"/>
          </p15:clr>
        </p15:guide>
        <p15:guide id="74" orient="horz" pos="2065">
          <p15:clr>
            <a:srgbClr val="F26B43"/>
          </p15:clr>
        </p15:guide>
        <p15:guide id="75" orient="horz" pos="2105">
          <p15:clr>
            <a:srgbClr val="F26B43"/>
          </p15:clr>
        </p15:guide>
        <p15:guide id="76" orient="horz" pos="2140">
          <p15:clr>
            <a:srgbClr val="F26B43"/>
          </p15:clr>
        </p15:guide>
        <p15:guide id="77" orient="horz" pos="2180">
          <p15:clr>
            <a:srgbClr val="F26B43"/>
          </p15:clr>
        </p15:guide>
        <p15:guide id="78" orient="horz" pos="2214">
          <p15:clr>
            <a:srgbClr val="F26B43"/>
          </p15:clr>
        </p15:guide>
        <p15:guide id="79" orient="horz" pos="2254">
          <p15:clr>
            <a:srgbClr val="F26B43"/>
          </p15:clr>
        </p15:guide>
        <p15:guide id="80" orient="horz" pos="2289">
          <p15:clr>
            <a:srgbClr val="F26B43"/>
          </p15:clr>
        </p15:guide>
        <p15:guide id="81" orient="horz" pos="2329">
          <p15:clr>
            <a:srgbClr val="F26B43"/>
          </p15:clr>
        </p15:guide>
        <p15:guide id="82" orient="horz" pos="2364">
          <p15:clr>
            <a:srgbClr val="F26B43"/>
          </p15:clr>
        </p15:guide>
        <p15:guide id="83" orient="horz" pos="2404">
          <p15:clr>
            <a:srgbClr val="F26B43"/>
          </p15:clr>
        </p15:guide>
        <p15:guide id="84" orient="horz" pos="2439">
          <p15:clr>
            <a:srgbClr val="F26B43"/>
          </p15:clr>
        </p15:guide>
        <p15:guide id="85" orient="horz" pos="2479">
          <p15:clr>
            <a:srgbClr val="F26B43"/>
          </p15:clr>
        </p15:guide>
        <p15:guide id="86" orient="horz" pos="2514">
          <p15:clr>
            <a:srgbClr val="F26B43"/>
          </p15:clr>
        </p15:guide>
        <p15:guide id="87" orient="horz" pos="2554">
          <p15:clr>
            <a:srgbClr val="F26B43"/>
          </p15:clr>
        </p15:guide>
        <p15:guide id="88" orient="horz" pos="2589">
          <p15:clr>
            <a:srgbClr val="F26B43"/>
          </p15:clr>
        </p15:guide>
        <p15:guide id="89" orient="horz" pos="2629">
          <p15:clr>
            <a:srgbClr val="F26B43"/>
          </p15:clr>
        </p15:guide>
        <p15:guide id="90" orient="horz" pos="2663">
          <p15:clr>
            <a:srgbClr val="F26B43"/>
          </p15:clr>
        </p15:guide>
        <p15:guide id="91" orient="horz" pos="2703">
          <p15:clr>
            <a:srgbClr val="F26B43"/>
          </p15:clr>
        </p15:guide>
        <p15:guide id="92" orient="horz" pos="2738">
          <p15:clr>
            <a:srgbClr val="F26B43"/>
          </p15:clr>
        </p15:guide>
        <p15:guide id="93" orient="horz" pos="2778">
          <p15:clr>
            <a:srgbClr val="F26B43"/>
          </p15:clr>
        </p15:guide>
        <p15:guide id="94" orient="horz" pos="2813">
          <p15:clr>
            <a:srgbClr val="F26B43"/>
          </p15:clr>
        </p15:guide>
        <p15:guide id="95" orient="horz" pos="2853">
          <p15:clr>
            <a:srgbClr val="F26B43"/>
          </p15:clr>
        </p15:guide>
        <p15:guide id="96" orient="horz" pos="2888">
          <p15:clr>
            <a:srgbClr val="F26B43"/>
          </p15:clr>
        </p15:guide>
        <p15:guide id="97" orient="horz" pos="2928">
          <p15:clr>
            <a:srgbClr val="F26B43"/>
          </p15:clr>
        </p15:guide>
        <p15:guide id="98" orient="horz" pos="2963">
          <p15:clr>
            <a:srgbClr val="F26B43"/>
          </p15:clr>
        </p15:guide>
        <p15:guide id="99" orient="horz" pos="3003">
          <p15:clr>
            <a:srgbClr val="F26B43"/>
          </p15:clr>
        </p15:guide>
        <p15:guide id="100" orient="horz" pos="3038">
          <p15:clr>
            <a:srgbClr val="F26B43"/>
          </p15:clr>
        </p15:guide>
        <p15:guide id="101" orient="horz" pos="3078">
          <p15:clr>
            <a:srgbClr val="F26B43"/>
          </p15:clr>
        </p15:guide>
        <p15:guide id="102" orient="horz" pos="3112">
          <p15:clr>
            <a:srgbClr val="F26B43"/>
          </p15:clr>
        </p15:guide>
        <p15:guide id="103" orient="horz" pos="3152">
          <p15:clr>
            <a:srgbClr val="F26B43"/>
          </p15:clr>
        </p15:guide>
        <p15:guide id="104" orient="horz" pos="3187">
          <p15:clr>
            <a:srgbClr val="F26B43"/>
          </p15:clr>
        </p15:guide>
        <p15:guide id="105" orient="horz" pos="3227">
          <p15:clr>
            <a:srgbClr val="F26B43"/>
          </p15:clr>
        </p15:guide>
        <p15:guide id="106" orient="horz" pos="3262">
          <p15:clr>
            <a:srgbClr val="F26B43"/>
          </p15:clr>
        </p15:guide>
        <p15:guide id="107" orient="horz" pos="3302">
          <p15:clr>
            <a:srgbClr val="F26B43"/>
          </p15:clr>
        </p15:guide>
        <p15:guide id="108" orient="horz" pos="3337">
          <p15:clr>
            <a:srgbClr val="F26B43"/>
          </p15:clr>
        </p15:guide>
        <p15:guide id="109" orient="horz" pos="3377">
          <p15:clr>
            <a:srgbClr val="F26B43"/>
          </p15:clr>
        </p15:guide>
        <p15:guide id="110" orient="horz" pos="3412">
          <p15:clr>
            <a:srgbClr val="F26B43"/>
          </p15:clr>
        </p15:guide>
        <p15:guide id="111" orient="horz" pos="3453">
          <p15:clr>
            <a:srgbClr val="F26B43"/>
          </p15:clr>
        </p15:guide>
        <p15:guide id="112" orient="horz" pos="3475">
          <p15:clr>
            <a:srgbClr val="F26B43"/>
          </p15:clr>
        </p15:guide>
        <p15:guide id="113" orient="horz" pos="3527">
          <p15:clr>
            <a:srgbClr val="F26B43"/>
          </p15:clr>
        </p15:guide>
        <p15:guide id="114" orient="horz" pos="3561">
          <p15:clr>
            <a:srgbClr val="F26B43"/>
          </p15:clr>
        </p15:guide>
        <p15:guide id="115" orient="horz" pos="3601">
          <p15:clr>
            <a:srgbClr val="F26B43"/>
          </p15:clr>
        </p15:guide>
        <p15:guide id="116" orient="horz" pos="3636">
          <p15:clr>
            <a:srgbClr val="F26B43"/>
          </p15:clr>
        </p15:guide>
        <p15:guide id="117" orient="horz" pos="3676">
          <p15:clr>
            <a:srgbClr val="F26B43"/>
          </p15:clr>
        </p15:guide>
        <p15:guide id="118" orient="horz" pos="3711">
          <p15:clr>
            <a:srgbClr val="F26B43"/>
          </p15:clr>
        </p15:guide>
        <p15:guide id="119" orient="horz" pos="3751">
          <p15:clr>
            <a:srgbClr val="F26B43"/>
          </p15:clr>
        </p15:guide>
        <p15:guide id="120" orient="horz" pos="3786">
          <p15:clr>
            <a:srgbClr val="F26B43"/>
          </p15:clr>
        </p15:guide>
        <p15:guide id="121" orient="horz" pos="3826">
          <p15:clr>
            <a:srgbClr val="F26B43"/>
          </p15:clr>
        </p15:guide>
        <p15:guide id="122" orient="horz" pos="3861">
          <p15:clr>
            <a:srgbClr val="F26B43"/>
          </p15:clr>
        </p15:guide>
        <p15:guide id="123" orient="horz" pos="3901">
          <p15:clr>
            <a:srgbClr val="F26B43"/>
          </p15:clr>
        </p15:guide>
        <p15:guide id="124" orient="horz" pos="3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discovery-center.cloud.sap/ai-estimator"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hyperlink" Target="https://discovery-center.cloud.sap/ai-estimator"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hyperlink" Target="https://discovery-center.cloud.sap/ai-estimator"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hyperlink" Target="https://discovery-center.cloud.sap/ai-estimator"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hyperlink" Target="https://discovery-center.cloud.sap/ai-estimator"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hyperlink" Target="https://discovery-center.cloud.sap/ai-estimator"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88990-BEFC-75E5-9D37-74D5B091619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F2E3616-DA21-3FB7-F874-4D913D3D68DD}"/>
              </a:ext>
            </a:extLst>
          </p:cNvPr>
          <p:cNvSpPr/>
          <p:nvPr/>
        </p:nvSpPr>
        <p:spPr>
          <a:xfrm>
            <a:off x="1588" y="0"/>
            <a:ext cx="12192001" cy="6858000"/>
          </a:xfrm>
          <a:prstGeom prst="rect">
            <a:avLst/>
          </a:prstGeom>
          <a:solidFill>
            <a:schemeClr val="accent2"/>
          </a:soli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37" tIns="146190" rIns="182737" bIns="146190" numCol="1" spcCol="0" rtlCol="0" fromWordArt="0" anchor="ctr" anchorCtr="0" forceAA="0" compatLnSpc="1">
            <a:prstTxWarp prst="textNoShape">
              <a:avLst/>
            </a:prstTxWarp>
            <a:noAutofit/>
          </a:bodyPr>
          <a:lstStyle/>
          <a:p>
            <a:pPr algn="ctr" defTabSz="931773" fontAlgn="base">
              <a:spcBef>
                <a:spcPct val="0"/>
              </a:spcBef>
              <a:spcAft>
                <a:spcPct val="0"/>
              </a:spcAft>
            </a:pPr>
            <a:endParaRPr lang="en-US" sz="1400" kern="0">
              <a:gradFill>
                <a:gsLst>
                  <a:gs pos="0">
                    <a:srgbClr val="002A86"/>
                  </a:gs>
                  <a:gs pos="100000">
                    <a:srgbClr val="002A86"/>
                  </a:gs>
                </a:gsLst>
                <a:lin ang="2700000" scaled="1"/>
              </a:gradFill>
              <a:latin typeface="72 Brand Medium" panose="020B0504030603020204" pitchFamily="34" charset="0"/>
            </a:endParaRPr>
          </a:p>
        </p:txBody>
      </p:sp>
      <p:sp>
        <p:nvSpPr>
          <p:cNvPr id="12" name="TextBox 11">
            <a:extLst>
              <a:ext uri="{FF2B5EF4-FFF2-40B4-BE49-F238E27FC236}">
                <a16:creationId xmlns:a16="http://schemas.microsoft.com/office/drawing/2014/main" id="{542F6518-4522-AAE9-8AF1-18252A02D9DF}"/>
              </a:ext>
            </a:extLst>
          </p:cNvPr>
          <p:cNvSpPr txBox="1"/>
          <p:nvPr/>
        </p:nvSpPr>
        <p:spPr>
          <a:xfrm>
            <a:off x="2664447" y="580237"/>
            <a:ext cx="7236675" cy="492443"/>
          </a:xfrm>
          <a:prstGeom prst="rect">
            <a:avLst/>
          </a:prstGeom>
          <a:noFill/>
        </p:spPr>
        <p:txBody>
          <a:bodyPr wrap="square" lIns="0" tIns="0" rIns="0" bIns="0" rtlCol="0">
            <a:spAutoFit/>
          </a:bodyPr>
          <a:lstStyle/>
          <a:p>
            <a:pPr defTabSz="914400"/>
            <a:r>
              <a:rPr lang="en-US" sz="3200" dirty="0">
                <a:solidFill>
                  <a:srgbClr val="FFFFFF"/>
                </a:solidFill>
                <a:latin typeface="72 Brand Medium" panose="020B0504030603020204" pitchFamily="34" charset="0"/>
              </a:rPr>
              <a:t>FRONTLINE TECHNOLOGY SUMMIT</a:t>
            </a:r>
          </a:p>
        </p:txBody>
      </p:sp>
      <p:sp>
        <p:nvSpPr>
          <p:cNvPr id="3" name="Title 1">
            <a:extLst>
              <a:ext uri="{FF2B5EF4-FFF2-40B4-BE49-F238E27FC236}">
                <a16:creationId xmlns:a16="http://schemas.microsoft.com/office/drawing/2014/main" id="{21F5DDC4-B065-0CBF-F15E-AC6CC8B78D0A}"/>
              </a:ext>
            </a:extLst>
          </p:cNvPr>
          <p:cNvSpPr txBox="1">
            <a:spLocks/>
          </p:cNvSpPr>
          <p:nvPr/>
        </p:nvSpPr>
        <p:spPr>
          <a:xfrm>
            <a:off x="583394" y="6328468"/>
            <a:ext cx="1846864" cy="138499"/>
          </a:xfrm>
          <a:prstGeom prst="rect">
            <a:avLst/>
          </a:prstGeom>
          <a:noFill/>
        </p:spPr>
        <p:txBody>
          <a:bodyPr vert="horz" wrap="square" lIns="0" tIns="0" rIns="0" bIns="0" rtlCol="0" anchor="t">
            <a:spAutoFit/>
          </a:bodyPr>
          <a:lstStyle>
            <a:lvl1pPr algn="l" defTabSz="931863" rtl="0" eaLnBrk="1" fontAlgn="base" hangingPunct="1">
              <a:spcBef>
                <a:spcPct val="0"/>
              </a:spcBef>
              <a:spcAft>
                <a:spcPct val="0"/>
              </a:spcAft>
              <a:defRPr lang="en-US" sz="3600" b="1" kern="1200" spc="-50" dirty="0">
                <a:ln w="3175">
                  <a:noFill/>
                </a:ln>
                <a:solidFill>
                  <a:schemeClr val="tx1"/>
                </a:solidFill>
                <a:latin typeface="Arial" panose="020B0604020202020204" pitchFamily="34" charset="0"/>
                <a:ea typeface="+mn-ea"/>
                <a:cs typeface="Arial" panose="020B0604020202020204" pitchFamily="34" charset="0"/>
              </a:defRPr>
            </a:lvl1pPr>
            <a:lvl2pPr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2pPr>
            <a:lvl3pPr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3pPr>
            <a:lvl4pPr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4pPr>
            <a:lvl5pPr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5pPr>
            <a:lvl6pPr marL="457200"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914400"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1371600"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1828800"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pPr>
              <a:lnSpc>
                <a:spcPct val="90000"/>
              </a:lnSpc>
              <a:defRPr/>
            </a:pPr>
            <a:r>
              <a:rPr lang="en-US" sz="1000" dirty="0">
                <a:solidFill>
                  <a:schemeClr val="bg1"/>
                </a:solidFill>
                <a:latin typeface="72 Brand" panose="020B0504030603020204" pitchFamily="34" charset="0"/>
              </a:rPr>
              <a:t>April 8</a:t>
            </a:r>
            <a:r>
              <a:rPr lang="en-US" sz="1000" baseline="30000" dirty="0">
                <a:solidFill>
                  <a:schemeClr val="bg1"/>
                </a:solidFill>
                <a:latin typeface="72 Brand" panose="020B0504030603020204" pitchFamily="34" charset="0"/>
              </a:rPr>
              <a:t>th</a:t>
            </a:r>
            <a:r>
              <a:rPr lang="en-US" sz="1000" dirty="0">
                <a:solidFill>
                  <a:schemeClr val="bg1"/>
                </a:solidFill>
                <a:latin typeface="72 Brand" panose="020B0504030603020204" pitchFamily="34" charset="0"/>
              </a:rPr>
              <a:t> 2026</a:t>
            </a:r>
            <a:endParaRPr lang="en-US" sz="1000" b="0" dirty="0">
              <a:solidFill>
                <a:schemeClr val="bg1"/>
              </a:solidFill>
              <a:latin typeface="72 Brand" panose="020B0504030603020204" pitchFamily="34" charset="0"/>
            </a:endParaRPr>
          </a:p>
        </p:txBody>
      </p:sp>
      <p:grpSp>
        <p:nvGrpSpPr>
          <p:cNvPr id="17" name="Group 16">
            <a:extLst>
              <a:ext uri="{FF2B5EF4-FFF2-40B4-BE49-F238E27FC236}">
                <a16:creationId xmlns:a16="http://schemas.microsoft.com/office/drawing/2014/main" id="{DF2A8DA3-AFB6-7465-BC1D-0024C58551FD}"/>
              </a:ext>
            </a:extLst>
          </p:cNvPr>
          <p:cNvGrpSpPr/>
          <p:nvPr/>
        </p:nvGrpSpPr>
        <p:grpSpPr>
          <a:xfrm>
            <a:off x="3211646" y="1622372"/>
            <a:ext cx="5809957" cy="747475"/>
            <a:chOff x="3488788" y="5486400"/>
            <a:chExt cx="5809957" cy="747475"/>
          </a:xfrm>
        </p:grpSpPr>
        <p:sp>
          <p:nvSpPr>
            <p:cNvPr id="14" name="Rounded Rectangle 13">
              <a:extLst>
                <a:ext uri="{FF2B5EF4-FFF2-40B4-BE49-F238E27FC236}">
                  <a16:creationId xmlns:a16="http://schemas.microsoft.com/office/drawing/2014/main" id="{31D698A9-5F28-4905-6B11-CEC4DEA3EDCD}"/>
                </a:ext>
              </a:extLst>
            </p:cNvPr>
            <p:cNvSpPr/>
            <p:nvPr/>
          </p:nvSpPr>
          <p:spPr>
            <a:xfrm>
              <a:off x="3488788" y="5486400"/>
              <a:ext cx="5809957" cy="747475"/>
            </a:xfrm>
            <a:prstGeom prst="round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77F61EC-C26A-2D6D-4133-29EA745A5D18}"/>
                </a:ext>
              </a:extLst>
            </p:cNvPr>
            <p:cNvPicPr>
              <a:picLocks noChangeAspect="1"/>
            </p:cNvPicPr>
            <p:nvPr/>
          </p:nvPicPr>
          <p:blipFill>
            <a:blip r:embed="rId3"/>
            <a:stretch>
              <a:fillRect/>
            </a:stretch>
          </p:blipFill>
          <p:spPr>
            <a:xfrm>
              <a:off x="4121527" y="5530150"/>
              <a:ext cx="4643604" cy="677192"/>
            </a:xfrm>
            <a:prstGeom prst="rect">
              <a:avLst/>
            </a:prstGeom>
          </p:spPr>
        </p:pic>
      </p:grpSp>
      <p:sp>
        <p:nvSpPr>
          <p:cNvPr id="4" name="TextBox 3">
            <a:extLst>
              <a:ext uri="{FF2B5EF4-FFF2-40B4-BE49-F238E27FC236}">
                <a16:creationId xmlns:a16="http://schemas.microsoft.com/office/drawing/2014/main" id="{EAC93EFB-BDE0-671B-13D9-FE82DE9AB40F}"/>
              </a:ext>
            </a:extLst>
          </p:cNvPr>
          <p:cNvSpPr txBox="1"/>
          <p:nvPr/>
        </p:nvSpPr>
        <p:spPr>
          <a:xfrm>
            <a:off x="3348281" y="2591593"/>
            <a:ext cx="6799536" cy="1154162"/>
          </a:xfrm>
          <a:prstGeom prst="rect">
            <a:avLst/>
          </a:prstGeom>
          <a:noFill/>
        </p:spPr>
        <p:txBody>
          <a:bodyPr wrap="square" rtlCol="0">
            <a:spAutoFit/>
          </a:bodyPr>
          <a:lstStyle/>
          <a:p>
            <a:r>
              <a:rPr lang="en-US" dirty="0">
                <a:solidFill>
                  <a:schemeClr val="bg1"/>
                </a:solidFill>
              </a:rPr>
              <a:t>Topic:  </a:t>
            </a:r>
            <a:r>
              <a:rPr lang="en-US" sz="2400" dirty="0">
                <a:solidFill>
                  <a:schemeClr val="bg1"/>
                </a:solidFill>
              </a:rPr>
              <a:t>Agentic AI Edge Intelligence.
The Future of Frontline Operations</a:t>
            </a:r>
          </a:p>
          <a:p>
            <a:endParaRPr lang="en-US" dirty="0">
              <a:solidFill>
                <a:schemeClr val="bg1"/>
              </a:solidFill>
            </a:endParaRPr>
          </a:p>
        </p:txBody>
      </p:sp>
      <p:sp>
        <p:nvSpPr>
          <p:cNvPr id="5" name="TextBox 4">
            <a:extLst>
              <a:ext uri="{FF2B5EF4-FFF2-40B4-BE49-F238E27FC236}">
                <a16:creationId xmlns:a16="http://schemas.microsoft.com/office/drawing/2014/main" id="{A70503D9-F11F-61C6-07D9-3020D322B99F}"/>
              </a:ext>
            </a:extLst>
          </p:cNvPr>
          <p:cNvSpPr txBox="1"/>
          <p:nvPr/>
        </p:nvSpPr>
        <p:spPr>
          <a:xfrm>
            <a:off x="756746" y="4030994"/>
            <a:ext cx="4305987" cy="1754326"/>
          </a:xfrm>
          <a:prstGeom prst="rect">
            <a:avLst/>
          </a:prstGeom>
          <a:noFill/>
          <a:ln>
            <a:solidFill>
              <a:schemeClr val="accent1"/>
            </a:solidFill>
          </a:ln>
        </p:spPr>
        <p:txBody>
          <a:bodyPr wrap="none">
            <a:spAutoFit/>
          </a:bodyPr>
          <a:lstStyle/>
          <a:p>
            <a:r>
              <a:rPr dirty="0">
                <a:solidFill>
                  <a:schemeClr val="bg1"/>
                </a:solidFill>
              </a:rPr>
              <a:t>Mark Oliver</a:t>
            </a:r>
          </a:p>
          <a:p>
            <a:r>
              <a:rPr dirty="0">
                <a:solidFill>
                  <a:schemeClr val="bg1"/>
                </a:solidFill>
              </a:rPr>
              <a:t>VP, Product Management</a:t>
            </a:r>
          </a:p>
          <a:p>
            <a:r>
              <a:rPr dirty="0">
                <a:solidFill>
                  <a:schemeClr val="bg1"/>
                </a:solidFill>
              </a:rPr>
              <a:t>Zebra Technologies</a:t>
            </a:r>
          </a:p>
          <a:p>
            <a:endParaRPr dirty="0">
              <a:solidFill>
                <a:schemeClr val="bg1"/>
              </a:solidFill>
            </a:endParaRPr>
          </a:p>
          <a:p>
            <a:r>
              <a:rPr sz="1200" dirty="0">
                <a:solidFill>
                  <a:schemeClr val="bg1"/>
                </a:solidFill>
              </a:rPr>
              <a:t>• Leads Zebra Frontline AI strategy</a:t>
            </a:r>
          </a:p>
          <a:p>
            <a:r>
              <a:rPr sz="1200" dirty="0">
                <a:solidFill>
                  <a:schemeClr val="bg1"/>
                </a:solidFill>
              </a:rPr>
              <a:t>• Driving evolution from data capture → real-time decisioning</a:t>
            </a:r>
          </a:p>
          <a:p>
            <a:r>
              <a:rPr sz="1200" dirty="0">
                <a:solidFill>
                  <a:schemeClr val="bg1"/>
                </a:solidFill>
              </a:rPr>
              <a:t>• Focus: device + software convergence at the edge</a:t>
            </a:r>
          </a:p>
        </p:txBody>
      </p:sp>
      <p:sp>
        <p:nvSpPr>
          <p:cNvPr id="7" name="TextBox 6">
            <a:extLst>
              <a:ext uri="{FF2B5EF4-FFF2-40B4-BE49-F238E27FC236}">
                <a16:creationId xmlns:a16="http://schemas.microsoft.com/office/drawing/2014/main" id="{B267F2FE-85A8-A2FF-B1C7-BE3784F3052F}"/>
              </a:ext>
            </a:extLst>
          </p:cNvPr>
          <p:cNvSpPr txBox="1"/>
          <p:nvPr/>
        </p:nvSpPr>
        <p:spPr>
          <a:xfrm>
            <a:off x="5797412" y="4030994"/>
            <a:ext cx="6325771" cy="1615827"/>
          </a:xfrm>
          <a:prstGeom prst="rect">
            <a:avLst/>
          </a:prstGeom>
          <a:noFill/>
        </p:spPr>
        <p:txBody>
          <a:bodyPr wrap="none">
            <a:spAutoFit/>
          </a:bodyPr>
          <a:lstStyle/>
          <a:p>
            <a:r>
              <a:rPr dirty="0">
                <a:solidFill>
                  <a:schemeClr val="bg1"/>
                </a:solidFill>
              </a:rPr>
              <a:t>Tony Holland</a:t>
            </a:r>
          </a:p>
          <a:p>
            <a:r>
              <a:rPr dirty="0">
                <a:solidFill>
                  <a:schemeClr val="bg1"/>
                </a:solidFill>
              </a:rPr>
              <a:t>SVP, </a:t>
            </a:r>
            <a:r>
              <a:rPr dirty="0" err="1">
                <a:solidFill>
                  <a:schemeClr val="bg1"/>
                </a:solidFill>
              </a:rPr>
              <a:t>Synactive</a:t>
            </a:r>
            <a:r>
              <a:rPr lang="en-US" dirty="0">
                <a:solidFill>
                  <a:schemeClr val="bg1"/>
                </a:solidFill>
              </a:rPr>
              <a:t> </a:t>
            </a:r>
            <a:r>
              <a:rPr dirty="0">
                <a:solidFill>
                  <a:schemeClr val="bg1"/>
                </a:solidFill>
              </a:rPr>
              <a:t>SAP</a:t>
            </a:r>
            <a:r>
              <a:rPr lang="en-US" dirty="0">
                <a:solidFill>
                  <a:schemeClr val="bg1"/>
                </a:solidFill>
              </a:rPr>
              <a:t>-</a:t>
            </a:r>
            <a:r>
              <a:rPr dirty="0">
                <a:solidFill>
                  <a:schemeClr val="bg1"/>
                </a:solidFill>
              </a:rPr>
              <a:t> Zebra Partnership</a:t>
            </a:r>
            <a:r>
              <a:rPr lang="en-US" dirty="0">
                <a:solidFill>
                  <a:schemeClr val="bg1"/>
                </a:solidFill>
              </a:rPr>
              <a:t> Ecosystem</a:t>
            </a:r>
            <a:endParaRPr dirty="0">
              <a:solidFill>
                <a:schemeClr val="bg1"/>
              </a:solidFill>
            </a:endParaRPr>
          </a:p>
          <a:p>
            <a:endParaRPr dirty="0">
              <a:solidFill>
                <a:schemeClr val="bg1"/>
              </a:solidFill>
            </a:endParaRPr>
          </a:p>
          <a:p>
            <a:pPr marL="171450" indent="-171450">
              <a:buFont typeface="Arial" panose="020B0604020202020204" pitchFamily="34" charset="0"/>
              <a:buChar char="•"/>
            </a:pPr>
            <a:r>
              <a:rPr sz="1200" dirty="0" err="1">
                <a:solidFill>
                  <a:schemeClr val="bg1"/>
                </a:solidFill>
              </a:rPr>
              <a:t>Leading</a:t>
            </a:r>
            <a:r>
              <a:rPr sz="1200" dirty="0">
                <a:solidFill>
                  <a:schemeClr val="bg1"/>
                </a:solidFill>
              </a:rPr>
              <a:t> SAP</a:t>
            </a:r>
            <a:r>
              <a:rPr lang="de-DE" sz="1200" dirty="0">
                <a:solidFill>
                  <a:schemeClr val="bg1"/>
                </a:solidFill>
              </a:rPr>
              <a:t> I</a:t>
            </a:r>
            <a:r>
              <a:rPr sz="1200" dirty="0">
                <a:solidFill>
                  <a:schemeClr val="bg1"/>
                </a:solidFill>
              </a:rPr>
              <a:t>ntegrated Edge AI </a:t>
            </a:r>
            <a:r>
              <a:rPr sz="1200" dirty="0" err="1">
                <a:solidFill>
                  <a:schemeClr val="bg1"/>
                </a:solidFill>
              </a:rPr>
              <a:t>execution</a:t>
            </a:r>
            <a:r>
              <a:rPr sz="1200" dirty="0">
                <a:solidFill>
                  <a:schemeClr val="bg1"/>
                </a:solidFill>
              </a:rPr>
              <a:t> </a:t>
            </a:r>
            <a:r>
              <a:rPr sz="1200" dirty="0" err="1">
                <a:solidFill>
                  <a:schemeClr val="bg1"/>
                </a:solidFill>
              </a:rPr>
              <a:t>strategy</a:t>
            </a:r>
            <a:endParaRPr sz="1200" dirty="0">
              <a:solidFill>
                <a:schemeClr val="bg1"/>
              </a:solidFill>
            </a:endParaRPr>
          </a:p>
          <a:p>
            <a:pPr marL="171450" indent="-171450">
              <a:buFont typeface="Arial" panose="020B0604020202020204" pitchFamily="34" charset="0"/>
              <a:buChar char="•"/>
            </a:pPr>
            <a:r>
              <a:rPr sz="1200" dirty="0" err="1">
                <a:solidFill>
                  <a:schemeClr val="bg1"/>
                </a:solidFill>
              </a:rPr>
              <a:t>Bridging</a:t>
            </a:r>
            <a:r>
              <a:rPr sz="1200" dirty="0">
                <a:solidFill>
                  <a:schemeClr val="bg1"/>
                </a:solidFill>
              </a:rPr>
              <a:t> Zebra </a:t>
            </a:r>
            <a:r>
              <a:rPr sz="1200" dirty="0" err="1">
                <a:solidFill>
                  <a:schemeClr val="bg1"/>
                </a:solidFill>
              </a:rPr>
              <a:t>devices</a:t>
            </a:r>
            <a:r>
              <a:rPr sz="1200" dirty="0">
                <a:solidFill>
                  <a:schemeClr val="bg1"/>
                </a:solidFill>
              </a:rPr>
              <a:t> </a:t>
            </a:r>
            <a:r>
              <a:rPr sz="1200" dirty="0" err="1">
                <a:solidFill>
                  <a:schemeClr val="bg1"/>
                </a:solidFill>
              </a:rPr>
              <a:t>with</a:t>
            </a:r>
            <a:r>
              <a:rPr sz="1200" dirty="0">
                <a:solidFill>
                  <a:schemeClr val="bg1"/>
                </a:solidFill>
              </a:rPr>
              <a:t> SAP S/4 / EWM </a:t>
            </a:r>
            <a:r>
              <a:rPr sz="1200" dirty="0" err="1">
                <a:solidFill>
                  <a:schemeClr val="bg1"/>
                </a:solidFill>
              </a:rPr>
              <a:t>workflows</a:t>
            </a:r>
            <a:endParaRPr sz="1200" dirty="0">
              <a:solidFill>
                <a:schemeClr val="bg1"/>
              </a:solidFill>
            </a:endParaRPr>
          </a:p>
          <a:p>
            <a:pPr marL="171450" indent="-171450">
              <a:buFont typeface="Arial" panose="020B0604020202020204" pitchFamily="34" charset="0"/>
              <a:buChar char="•"/>
            </a:pPr>
            <a:r>
              <a:rPr sz="1200" dirty="0">
                <a:solidFill>
                  <a:schemeClr val="bg1"/>
                </a:solidFill>
              </a:rPr>
              <a:t>Focus: on-</a:t>
            </a:r>
            <a:r>
              <a:rPr sz="1200" dirty="0" err="1">
                <a:solidFill>
                  <a:schemeClr val="bg1"/>
                </a:solidFill>
              </a:rPr>
              <a:t>device</a:t>
            </a:r>
            <a:r>
              <a:rPr sz="1200" dirty="0">
                <a:solidFill>
                  <a:schemeClr val="bg1"/>
                </a:solidFill>
              </a:rPr>
              <a:t> AI + </a:t>
            </a:r>
            <a:r>
              <a:rPr sz="1200" dirty="0" err="1">
                <a:solidFill>
                  <a:schemeClr val="bg1"/>
                </a:solidFill>
              </a:rPr>
              <a:t>enterprise</a:t>
            </a:r>
            <a:r>
              <a:rPr sz="1200" dirty="0">
                <a:solidFill>
                  <a:schemeClr val="bg1"/>
                </a:solidFill>
              </a:rPr>
              <a:t> </a:t>
            </a:r>
            <a:r>
              <a:rPr sz="1200" dirty="0" err="1">
                <a:solidFill>
                  <a:schemeClr val="bg1"/>
                </a:solidFill>
              </a:rPr>
              <a:t>orchestration</a:t>
            </a:r>
            <a:endParaRPr sz="1200" dirty="0">
              <a:solidFill>
                <a:schemeClr val="bg1"/>
              </a:solidFill>
            </a:endParaRPr>
          </a:p>
        </p:txBody>
      </p:sp>
    </p:spTree>
    <p:extLst>
      <p:ext uri="{BB962C8B-B14F-4D97-AF65-F5344CB8AC3E}">
        <p14:creationId xmlns:p14="http://schemas.microsoft.com/office/powerpoint/2010/main" val="3322191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02F3-F5DD-C87A-C41B-A23E0BF24632}"/>
              </a:ext>
            </a:extLst>
          </p:cNvPr>
          <p:cNvSpPr txBox="1">
            <a:spLocks/>
          </p:cNvSpPr>
          <p:nvPr/>
        </p:nvSpPr>
        <p:spPr>
          <a:xfrm>
            <a:off x="457200" y="556011"/>
            <a:ext cx="11277600" cy="3699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Zebra Frontline AI Enablers</a:t>
            </a:r>
          </a:p>
        </p:txBody>
      </p:sp>
      <p:sp>
        <p:nvSpPr>
          <p:cNvPr id="3" name="Rounded Rectangle 2">
            <a:extLst>
              <a:ext uri="{FF2B5EF4-FFF2-40B4-BE49-F238E27FC236}">
                <a16:creationId xmlns:a16="http://schemas.microsoft.com/office/drawing/2014/main" id="{9CBF641A-5BAF-170B-2E2C-FE2957BA5E07}"/>
              </a:ext>
            </a:extLst>
          </p:cNvPr>
          <p:cNvSpPr/>
          <p:nvPr/>
        </p:nvSpPr>
        <p:spPr>
          <a:xfrm>
            <a:off x="457198" y="1289155"/>
            <a:ext cx="3606797" cy="498486"/>
          </a:xfrm>
          <a:prstGeom prst="roundRect">
            <a:avLst>
              <a:gd name="adj" fmla="val 1743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80000" rIns="216000" bIns="180000" rtlCol="0" anchor="ctr" anchorCtr="0"/>
          <a:lstStyle/>
          <a:p>
            <a:pPr marL="0" marR="0" lvl="0" indent="0" algn="l" defTabSz="914400" rtl="0" eaLnBrk="1" fontAlgn="auto" latinLnBrk="0" hangingPunct="1">
              <a:lnSpc>
                <a:spcPct val="90000"/>
              </a:lnSpc>
              <a:spcBef>
                <a:spcPts val="180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Zebra Sans Cnd ExtraBold" pitchFamily="2" charset="77"/>
                <a:ea typeface="+mn-ea"/>
                <a:cs typeface="+mn-cs"/>
              </a:rPr>
              <a:t>Language Model Enablers</a:t>
            </a:r>
          </a:p>
        </p:txBody>
      </p:sp>
      <p:sp>
        <p:nvSpPr>
          <p:cNvPr id="4" name="Slide Number Placeholder 1">
            <a:extLst>
              <a:ext uri="{FF2B5EF4-FFF2-40B4-BE49-F238E27FC236}">
                <a16:creationId xmlns:a16="http://schemas.microsoft.com/office/drawing/2014/main" id="{1D7665E9-B1BF-2815-0305-033262222A22}"/>
              </a:ext>
            </a:extLst>
          </p:cNvPr>
          <p:cNvSpPr txBox="1">
            <a:spLocks/>
          </p:cNvSpPr>
          <p:nvPr/>
        </p:nvSpPr>
        <p:spPr>
          <a:xfrm>
            <a:off x="206883" y="6272166"/>
            <a:ext cx="471677" cy="471671"/>
          </a:xfrm>
          <a:prstGeom prst="rect">
            <a:avLst/>
          </a:prstGeom>
        </p:spPr>
        <p:txBody>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fld id="{1AD59F8F-821C-794D-AFBA-1518A32149B9}" type="slidenum">
              <a:rPr lang="en-US" sz="800" smtClean="0">
                <a:solidFill>
                  <a:srgbClr val="000000"/>
                </a:solidFill>
                <a:latin typeface="Zebra Sans" pitchFamily="2" charset="77"/>
              </a:rPr>
              <a:pPr algn="ctr" defTabSz="914400">
                <a:defRPr/>
              </a:pPr>
              <a:t>10</a:t>
            </a:fld>
            <a:endParaRPr lang="en-US" sz="800">
              <a:solidFill>
                <a:srgbClr val="000000"/>
              </a:solidFill>
              <a:latin typeface="Zebra Sans" pitchFamily="2" charset="77"/>
            </a:endParaRPr>
          </a:p>
        </p:txBody>
      </p:sp>
      <p:sp>
        <p:nvSpPr>
          <p:cNvPr id="5" name="Rounded Rectangle 4">
            <a:extLst>
              <a:ext uri="{FF2B5EF4-FFF2-40B4-BE49-F238E27FC236}">
                <a16:creationId xmlns:a16="http://schemas.microsoft.com/office/drawing/2014/main" id="{007AAD11-78AC-2122-FFA3-FD98963BF592}"/>
              </a:ext>
            </a:extLst>
          </p:cNvPr>
          <p:cNvSpPr/>
          <p:nvPr/>
        </p:nvSpPr>
        <p:spPr>
          <a:xfrm>
            <a:off x="457198" y="1784753"/>
            <a:ext cx="3606796" cy="4007171"/>
          </a:xfrm>
          <a:prstGeom prst="roundRect">
            <a:avLst>
              <a:gd name="adj" fmla="val 2859"/>
            </a:avLst>
          </a:prstGeom>
          <a:solidFill>
            <a:srgbClr val="2F2E2E"/>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80000" rIns="288000" bIns="180000" rtlCol="0" anchor="t" anchorCtr="0"/>
          <a:lstStyle/>
          <a:p>
            <a:pPr marL="0" marR="0" lvl="0" indent="0" algn="l" defTabSz="914400" rtl="0" eaLnBrk="1" fontAlgn="auto" latinLnBrk="0" hangingPunct="1">
              <a:lnSpc>
                <a:spcPct val="90000"/>
              </a:lnSpc>
              <a:spcBef>
                <a:spcPts val="180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Zebra Sans Cnd ExtraBold" pitchFamily="2" charset="77"/>
                <a:ea typeface="+mn-ea"/>
                <a:cs typeface="+mn-cs"/>
              </a:rPr>
              <a:t>Provide immediate answers at the edge with</a:t>
            </a:r>
            <a:br>
              <a:rPr kumimoji="0" lang="en-US" sz="2400" b="0" i="0" u="none" strike="noStrike" kern="1200" cap="none" spc="0" normalizeH="0" baseline="0" noProof="0" dirty="0">
                <a:ln>
                  <a:noFill/>
                </a:ln>
                <a:solidFill>
                  <a:srgbClr val="FFFFFF"/>
                </a:solidFill>
                <a:effectLst/>
                <a:uLnTx/>
                <a:uFillTx/>
                <a:latin typeface="Zebra Sans Cnd ExtraBold" pitchFamily="2" charset="77"/>
                <a:ea typeface="+mn-ea"/>
                <a:cs typeface="+mn-cs"/>
              </a:rPr>
            </a:br>
            <a:r>
              <a:rPr kumimoji="0" lang="en-US" sz="2400" b="0" i="0" u="none" strike="noStrike" kern="1200" cap="none" spc="0" normalizeH="0" baseline="0" noProof="0" dirty="0">
                <a:ln>
                  <a:noFill/>
                </a:ln>
                <a:solidFill>
                  <a:srgbClr val="A8F930"/>
                </a:solidFill>
                <a:effectLst/>
                <a:uLnTx/>
                <a:uFillTx/>
                <a:latin typeface="Zebra Sans Cnd ExtraBold" pitchFamily="2" charset="77"/>
                <a:ea typeface="+mn-ea"/>
                <a:cs typeface="+mn-cs"/>
              </a:rPr>
              <a:t>AI-powered language capabilities.</a:t>
            </a:r>
          </a:p>
          <a:p>
            <a:pPr marL="0" marR="0" lvl="0" indent="0" algn="l" defTabSz="914400" rtl="0" eaLnBrk="1" fontAlgn="auto" latinLnBrk="0" hangingPunct="1">
              <a:lnSpc>
                <a:spcPct val="9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srgbClr val="A8F930"/>
              </a:solidFill>
              <a:effectLst/>
              <a:uLnTx/>
              <a:uFillTx/>
              <a:latin typeface="Zebra Sans Cnd ExtraBold" pitchFamily="2" charset="77"/>
              <a:ea typeface="+mn-ea"/>
              <a:cs typeface="+mn-cs"/>
            </a:endParaRPr>
          </a:p>
        </p:txBody>
      </p:sp>
      <p:sp>
        <p:nvSpPr>
          <p:cNvPr id="6" name="Rounded Rectangle 12">
            <a:extLst>
              <a:ext uri="{FF2B5EF4-FFF2-40B4-BE49-F238E27FC236}">
                <a16:creationId xmlns:a16="http://schemas.microsoft.com/office/drawing/2014/main" id="{CFDCA86A-6008-40EF-F3DA-105FF7DF0897}"/>
              </a:ext>
            </a:extLst>
          </p:cNvPr>
          <p:cNvSpPr/>
          <p:nvPr/>
        </p:nvSpPr>
        <p:spPr>
          <a:xfrm>
            <a:off x="4264385" y="1289155"/>
            <a:ext cx="7776067" cy="498486"/>
          </a:xfrm>
          <a:prstGeom prst="roundRect">
            <a:avLst>
              <a:gd name="adj" fmla="val 10886"/>
            </a:avLst>
          </a:prstGeom>
          <a:solidFill>
            <a:srgbClr val="A8F930"/>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 rtlCol="0" anchor="ctr"/>
          <a:lstStyle/>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Zebra Sans Cnd ExtraBold" pitchFamily="2" charset="77"/>
                <a:ea typeface="MS PGothic" pitchFamily="34" charset="-128"/>
                <a:cs typeface="+mn-cs"/>
              </a:rPr>
              <a:t>On-device agentic capabilities</a:t>
            </a:r>
          </a:p>
        </p:txBody>
      </p:sp>
      <p:sp>
        <p:nvSpPr>
          <p:cNvPr id="7" name="Rounded Rectangle 12">
            <a:extLst>
              <a:ext uri="{FF2B5EF4-FFF2-40B4-BE49-F238E27FC236}">
                <a16:creationId xmlns:a16="http://schemas.microsoft.com/office/drawing/2014/main" id="{46BB5D57-2E1D-AF02-26FD-484D6D0F7A6F}"/>
              </a:ext>
            </a:extLst>
          </p:cNvPr>
          <p:cNvSpPr/>
          <p:nvPr/>
        </p:nvSpPr>
        <p:spPr>
          <a:xfrm>
            <a:off x="4250550" y="1963423"/>
            <a:ext cx="3797300" cy="900234"/>
          </a:xfrm>
          <a:prstGeom prst="roundRect">
            <a:avLst>
              <a:gd name="adj" fmla="val 18341"/>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 rtlCol="0" anchor="ct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Zebra Sans" pitchFamily="2" charset="77"/>
                <a:ea typeface="MS PGothic" pitchFamily="34" charset="-128"/>
                <a:cs typeface="+mn-cs"/>
              </a:rPr>
              <a:t>Speech to Text / Text to Speech</a:t>
            </a:r>
          </a:p>
        </p:txBody>
      </p:sp>
      <p:sp>
        <p:nvSpPr>
          <p:cNvPr id="8" name="Rounded Rectangle 12">
            <a:extLst>
              <a:ext uri="{FF2B5EF4-FFF2-40B4-BE49-F238E27FC236}">
                <a16:creationId xmlns:a16="http://schemas.microsoft.com/office/drawing/2014/main" id="{289486EF-6AEE-662C-D888-CBD4C76F81E5}"/>
              </a:ext>
            </a:extLst>
          </p:cNvPr>
          <p:cNvSpPr/>
          <p:nvPr/>
        </p:nvSpPr>
        <p:spPr>
          <a:xfrm>
            <a:off x="4250550" y="3005159"/>
            <a:ext cx="3797300" cy="900234"/>
          </a:xfrm>
          <a:prstGeom prst="roundRect">
            <a:avLst>
              <a:gd name="adj" fmla="val 18341"/>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 rtlCol="0" anchor="ct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Zebra Sans" pitchFamily="2" charset="77"/>
                <a:ea typeface="MS PGothic" pitchFamily="34" charset="-128"/>
                <a:cs typeface="+mn-cs"/>
              </a:rPr>
              <a:t>Voice to Intent</a:t>
            </a:r>
          </a:p>
        </p:txBody>
      </p:sp>
      <p:sp>
        <p:nvSpPr>
          <p:cNvPr id="9" name="Rounded Rectangle 12">
            <a:extLst>
              <a:ext uri="{FF2B5EF4-FFF2-40B4-BE49-F238E27FC236}">
                <a16:creationId xmlns:a16="http://schemas.microsoft.com/office/drawing/2014/main" id="{B57CFD03-A3B3-41AB-1399-5ADF87D77126}"/>
              </a:ext>
            </a:extLst>
          </p:cNvPr>
          <p:cNvSpPr/>
          <p:nvPr/>
        </p:nvSpPr>
        <p:spPr>
          <a:xfrm>
            <a:off x="4250550" y="4046895"/>
            <a:ext cx="3797300" cy="900234"/>
          </a:xfrm>
          <a:prstGeom prst="roundRect">
            <a:avLst>
              <a:gd name="adj" fmla="val 15520"/>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 rtlCol="0" anchor="ct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Zebra Sans" pitchFamily="2" charset="77"/>
                <a:ea typeface="MS PGothic" pitchFamily="34" charset="-128"/>
                <a:cs typeface="+mn-cs"/>
              </a:rPr>
              <a:t>Questions and Answers / FAQ cache</a:t>
            </a:r>
          </a:p>
        </p:txBody>
      </p:sp>
      <p:sp>
        <p:nvSpPr>
          <p:cNvPr id="10" name="Rounded Rectangle 12">
            <a:extLst>
              <a:ext uri="{FF2B5EF4-FFF2-40B4-BE49-F238E27FC236}">
                <a16:creationId xmlns:a16="http://schemas.microsoft.com/office/drawing/2014/main" id="{70ED8653-E0C5-FB55-07AB-0A742000A8B7}"/>
              </a:ext>
            </a:extLst>
          </p:cNvPr>
          <p:cNvSpPr/>
          <p:nvPr/>
        </p:nvSpPr>
        <p:spPr>
          <a:xfrm>
            <a:off x="8243152" y="1942624"/>
            <a:ext cx="3797300" cy="900234"/>
          </a:xfrm>
          <a:prstGeom prst="roundRect">
            <a:avLst>
              <a:gd name="adj" fmla="val 18341"/>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 rtlCol="0" anchor="ct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Zebra Sans" pitchFamily="2" charset="77"/>
                <a:ea typeface="MS PGothic" pitchFamily="34" charset="-128"/>
                <a:cs typeface="+mn-cs"/>
              </a:rPr>
              <a:t>Function Calling</a:t>
            </a:r>
          </a:p>
        </p:txBody>
      </p:sp>
      <p:sp>
        <p:nvSpPr>
          <p:cNvPr id="11" name="Rounded Rectangle 12">
            <a:extLst>
              <a:ext uri="{FF2B5EF4-FFF2-40B4-BE49-F238E27FC236}">
                <a16:creationId xmlns:a16="http://schemas.microsoft.com/office/drawing/2014/main" id="{536E35B8-8EDE-58C6-9C41-FD7759269F9C}"/>
              </a:ext>
            </a:extLst>
          </p:cNvPr>
          <p:cNvSpPr/>
          <p:nvPr/>
        </p:nvSpPr>
        <p:spPr>
          <a:xfrm>
            <a:off x="4250550" y="5070360"/>
            <a:ext cx="3797300" cy="900234"/>
          </a:xfrm>
          <a:prstGeom prst="roundRect">
            <a:avLst>
              <a:gd name="adj" fmla="val 15520"/>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 rtlCol="0" anchor="ct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Zebra Sans" pitchFamily="2" charset="77"/>
                <a:ea typeface="MS PGothic" pitchFamily="34" charset="-128"/>
                <a:cs typeface="+mn-cs"/>
              </a:rPr>
              <a:t>Questions and Answers</a:t>
            </a:r>
          </a:p>
        </p:txBody>
      </p:sp>
      <p:sp>
        <p:nvSpPr>
          <p:cNvPr id="12" name="Rounded Rectangle 12">
            <a:extLst>
              <a:ext uri="{FF2B5EF4-FFF2-40B4-BE49-F238E27FC236}">
                <a16:creationId xmlns:a16="http://schemas.microsoft.com/office/drawing/2014/main" id="{B67AA834-A5FB-F091-2497-9A637DF9A9F5}"/>
              </a:ext>
            </a:extLst>
          </p:cNvPr>
          <p:cNvSpPr/>
          <p:nvPr/>
        </p:nvSpPr>
        <p:spPr>
          <a:xfrm>
            <a:off x="8216650" y="2978883"/>
            <a:ext cx="3797300" cy="900234"/>
          </a:xfrm>
          <a:prstGeom prst="roundRect">
            <a:avLst>
              <a:gd name="adj" fmla="val 18341"/>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 rtlCol="0" anchor="ct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Zebra Sans" pitchFamily="2" charset="77"/>
                <a:ea typeface="MS PGothic" pitchFamily="34" charset="-128"/>
                <a:cs typeface="+mn-cs"/>
              </a:rPr>
              <a:t>Small Language Model (SLM)</a:t>
            </a:r>
          </a:p>
        </p:txBody>
      </p:sp>
      <p:sp>
        <p:nvSpPr>
          <p:cNvPr id="13" name="Rounded Rectangle 12">
            <a:extLst>
              <a:ext uri="{FF2B5EF4-FFF2-40B4-BE49-F238E27FC236}">
                <a16:creationId xmlns:a16="http://schemas.microsoft.com/office/drawing/2014/main" id="{EA9DAB56-C841-AB27-FD22-424E1B7A520E}"/>
              </a:ext>
            </a:extLst>
          </p:cNvPr>
          <p:cNvSpPr/>
          <p:nvPr/>
        </p:nvSpPr>
        <p:spPr>
          <a:xfrm>
            <a:off x="8216650" y="4007825"/>
            <a:ext cx="3797300" cy="900234"/>
          </a:xfrm>
          <a:prstGeom prst="roundRect">
            <a:avLst>
              <a:gd name="adj" fmla="val 18341"/>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 rtlCol="0" anchor="ct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Zebra Sans" pitchFamily="2" charset="77"/>
                <a:ea typeface="MS PGothic" pitchFamily="34" charset="-128"/>
                <a:cs typeface="+mn-cs"/>
              </a:rPr>
              <a:t>Translation</a:t>
            </a:r>
          </a:p>
        </p:txBody>
      </p:sp>
      <p:sp>
        <p:nvSpPr>
          <p:cNvPr id="14" name="Rounded Rectangle 12">
            <a:extLst>
              <a:ext uri="{FF2B5EF4-FFF2-40B4-BE49-F238E27FC236}">
                <a16:creationId xmlns:a16="http://schemas.microsoft.com/office/drawing/2014/main" id="{380C6551-057B-39AE-D771-27A56745CCEE}"/>
              </a:ext>
            </a:extLst>
          </p:cNvPr>
          <p:cNvSpPr/>
          <p:nvPr/>
        </p:nvSpPr>
        <p:spPr>
          <a:xfrm>
            <a:off x="8216650" y="5070360"/>
            <a:ext cx="3797300" cy="900234"/>
          </a:xfrm>
          <a:prstGeom prst="roundRect">
            <a:avLst>
              <a:gd name="adj" fmla="val 18341"/>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 rtlCol="0" anchor="ct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Zebra Sans" pitchFamily="2" charset="77"/>
                <a:ea typeface="MS PGothic" pitchFamily="34" charset="-128"/>
                <a:cs typeface="+mn-cs"/>
              </a:rPr>
              <a:t>Transcription</a:t>
            </a:r>
          </a:p>
        </p:txBody>
      </p:sp>
      <p:pic>
        <p:nvPicPr>
          <p:cNvPr id="15" name="Picture 14" descr="A black cell phone with green and black border&#10;&#10;AI-generated content may be incorrect.">
            <a:extLst>
              <a:ext uri="{FF2B5EF4-FFF2-40B4-BE49-F238E27FC236}">
                <a16:creationId xmlns:a16="http://schemas.microsoft.com/office/drawing/2014/main" id="{0B9199BC-B31E-5B48-A619-2405D8FDAF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6196" y="3309185"/>
            <a:ext cx="1261481" cy="2661409"/>
          </a:xfrm>
          <a:prstGeom prst="rect">
            <a:avLst/>
          </a:prstGeom>
        </p:spPr>
      </p:pic>
      <p:pic>
        <p:nvPicPr>
          <p:cNvPr id="16" name="fedex-knowledge-demo">
            <a:hlinkClick r:id="" action="ppaction://media"/>
            <a:extLst>
              <a:ext uri="{FF2B5EF4-FFF2-40B4-BE49-F238E27FC236}">
                <a16:creationId xmlns:a16="http://schemas.microsoft.com/office/drawing/2014/main" id="{48B9F68D-C4AB-47FA-AA58-46EE8228CC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82916" y="3504051"/>
            <a:ext cx="1128039" cy="2271675"/>
          </a:xfrm>
          <a:prstGeom prst="rect">
            <a:avLst/>
          </a:prstGeom>
        </p:spPr>
      </p:pic>
    </p:spTree>
    <p:extLst>
      <p:ext uri="{BB962C8B-B14F-4D97-AF65-F5344CB8AC3E}">
        <p14:creationId xmlns:p14="http://schemas.microsoft.com/office/powerpoint/2010/main" val="223815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64609" fill="hold"/>
                                        <p:tgtEl>
                                          <p:spTgt spid="16"/>
                                        </p:tgtEl>
                                      </p:cBhvr>
                                    </p:cmd>
                                  </p:childTnLst>
                                </p:cTn>
                              </p:par>
                              <p:par>
                                <p:cTn id="40" presetID="42" presetClass="entr" presetSubtype="0" fill="hold" nodeType="withEffect">
                                  <p:stCondLst>
                                    <p:cond delay="2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anim calcmode="lin" valueType="num">
                                      <p:cBhvr>
                                        <p:cTn id="43" dur="500" fill="hold"/>
                                        <p:tgtEl>
                                          <p:spTgt spid="15"/>
                                        </p:tgtEl>
                                        <p:attrNameLst>
                                          <p:attrName>ppt_x</p:attrName>
                                        </p:attrNameLst>
                                      </p:cBhvr>
                                      <p:tavLst>
                                        <p:tav tm="0">
                                          <p:val>
                                            <p:strVal val="#ppt_x"/>
                                          </p:val>
                                        </p:tav>
                                        <p:tav tm="100000">
                                          <p:val>
                                            <p:strVal val="#ppt_x"/>
                                          </p:val>
                                        </p:tav>
                                      </p:tavLst>
                                    </p:anim>
                                    <p:anim calcmode="lin" valueType="num">
                                      <p:cBhvr>
                                        <p:cTn id="4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16"/>
                                        </p:tgtEl>
                                      </p:cBhvr>
                                    </p:cmd>
                                  </p:childTnLst>
                                </p:cTn>
                              </p:par>
                            </p:childTnLst>
                          </p:cTn>
                        </p:par>
                      </p:childTnLst>
                    </p:cTn>
                  </p:par>
                </p:childTnLst>
              </p:cTn>
              <p:nextCondLst>
                <p:cond evt="onClick" delay="0">
                  <p:tgtEl>
                    <p:spTgt spid="16"/>
                  </p:tgtEl>
                </p:cond>
              </p:nextCondLst>
            </p:seq>
            <p:video>
              <p:cMediaNode>
                <p:cTn id="50" fill="hold" display="0">
                  <p:stCondLst>
                    <p:cond delay="indefinite"/>
                  </p:stCondLst>
                </p:cTn>
                <p:tgtEl>
                  <p:spTgt spid="16"/>
                </p:tgtEl>
              </p:cMediaNode>
            </p:video>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9376B-969E-0668-DBEC-CFB939B67B5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829F00B-4736-4885-1F4B-EC0A1ED0BCB4}"/>
              </a:ext>
            </a:extLst>
          </p:cNvPr>
          <p:cNvSpPr/>
          <p:nvPr/>
        </p:nvSpPr>
        <p:spPr>
          <a:xfrm>
            <a:off x="1588" y="0"/>
            <a:ext cx="12192001" cy="6858000"/>
          </a:xfrm>
          <a:prstGeom prst="rect">
            <a:avLst/>
          </a:prstGeom>
          <a:solidFill>
            <a:schemeClr val="accent2"/>
          </a:soli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37" tIns="146190" rIns="182737" bIns="146190" numCol="1" spcCol="0" rtlCol="0" fromWordArt="0" anchor="ctr" anchorCtr="0" forceAA="0" compatLnSpc="1">
            <a:prstTxWarp prst="textNoShape">
              <a:avLst/>
            </a:prstTxWarp>
            <a:noAutofit/>
          </a:bodyPr>
          <a:lstStyle/>
          <a:p>
            <a:pPr algn="ctr" defTabSz="931773" fontAlgn="base">
              <a:spcBef>
                <a:spcPct val="0"/>
              </a:spcBef>
              <a:spcAft>
                <a:spcPct val="0"/>
              </a:spcAft>
            </a:pPr>
            <a:endParaRPr lang="en-US" sz="1400" kern="0">
              <a:gradFill>
                <a:gsLst>
                  <a:gs pos="0">
                    <a:srgbClr val="002A86"/>
                  </a:gs>
                  <a:gs pos="100000">
                    <a:srgbClr val="002A86"/>
                  </a:gs>
                </a:gsLst>
                <a:lin ang="2700000" scaled="1"/>
              </a:gradFill>
              <a:latin typeface="72 Brand Medium" panose="020B0504030603020204" pitchFamily="34" charset="0"/>
            </a:endParaRPr>
          </a:p>
        </p:txBody>
      </p:sp>
      <p:sp>
        <p:nvSpPr>
          <p:cNvPr id="12" name="TextBox 11">
            <a:extLst>
              <a:ext uri="{FF2B5EF4-FFF2-40B4-BE49-F238E27FC236}">
                <a16:creationId xmlns:a16="http://schemas.microsoft.com/office/drawing/2014/main" id="{73269B10-0943-CBC5-9EEB-A48AF6B7AB4D}"/>
              </a:ext>
            </a:extLst>
          </p:cNvPr>
          <p:cNvSpPr txBox="1"/>
          <p:nvPr/>
        </p:nvSpPr>
        <p:spPr>
          <a:xfrm>
            <a:off x="3257561" y="1912203"/>
            <a:ext cx="5340772" cy="830997"/>
          </a:xfrm>
          <a:prstGeom prst="rect">
            <a:avLst/>
          </a:prstGeom>
          <a:noFill/>
        </p:spPr>
        <p:txBody>
          <a:bodyPr wrap="square" lIns="0" tIns="0" rIns="0" bIns="0" rtlCol="0">
            <a:spAutoFit/>
          </a:bodyPr>
          <a:lstStyle/>
          <a:p>
            <a:pPr algn="ctr" defTabSz="914400"/>
            <a:r>
              <a:rPr lang="en-US" sz="5400" dirty="0">
                <a:solidFill>
                  <a:srgbClr val="FFFFFF"/>
                </a:solidFill>
                <a:latin typeface="72 Brand Medium" panose="020B0504030603020204" pitchFamily="34" charset="0"/>
              </a:rPr>
              <a:t>Thank you!</a:t>
            </a:r>
          </a:p>
        </p:txBody>
      </p:sp>
      <p:grpSp>
        <p:nvGrpSpPr>
          <p:cNvPr id="3" name="Group 2">
            <a:extLst>
              <a:ext uri="{FF2B5EF4-FFF2-40B4-BE49-F238E27FC236}">
                <a16:creationId xmlns:a16="http://schemas.microsoft.com/office/drawing/2014/main" id="{135861EC-34DE-2D1B-F45E-18889B0741B8}"/>
              </a:ext>
            </a:extLst>
          </p:cNvPr>
          <p:cNvGrpSpPr/>
          <p:nvPr/>
        </p:nvGrpSpPr>
        <p:grpSpPr>
          <a:xfrm>
            <a:off x="3488788" y="5486400"/>
            <a:ext cx="5809957" cy="747475"/>
            <a:chOff x="3488788" y="5486400"/>
            <a:chExt cx="5809957" cy="747475"/>
          </a:xfrm>
        </p:grpSpPr>
        <p:sp>
          <p:nvSpPr>
            <p:cNvPr id="4" name="Rounded Rectangle 3">
              <a:extLst>
                <a:ext uri="{FF2B5EF4-FFF2-40B4-BE49-F238E27FC236}">
                  <a16:creationId xmlns:a16="http://schemas.microsoft.com/office/drawing/2014/main" id="{C22A05AB-24D5-518F-DD12-A723568A45B9}"/>
                </a:ext>
              </a:extLst>
            </p:cNvPr>
            <p:cNvSpPr/>
            <p:nvPr/>
          </p:nvSpPr>
          <p:spPr>
            <a:xfrm>
              <a:off x="3488788" y="5486400"/>
              <a:ext cx="5809957" cy="747475"/>
            </a:xfrm>
            <a:prstGeom prst="round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5A29384-6CBB-54F9-F7FB-CE673E7712BE}"/>
                </a:ext>
              </a:extLst>
            </p:cNvPr>
            <p:cNvPicPr>
              <a:picLocks noChangeAspect="1"/>
            </p:cNvPicPr>
            <p:nvPr/>
          </p:nvPicPr>
          <p:blipFill>
            <a:blip r:embed="rId3"/>
            <a:stretch>
              <a:fillRect/>
            </a:stretch>
          </p:blipFill>
          <p:spPr>
            <a:xfrm>
              <a:off x="4121527" y="5530150"/>
              <a:ext cx="4643604" cy="677192"/>
            </a:xfrm>
            <a:prstGeom prst="rect">
              <a:avLst/>
            </a:prstGeom>
          </p:spPr>
        </p:pic>
      </p:grpSp>
      <p:sp>
        <p:nvSpPr>
          <p:cNvPr id="2" name="TextBox 1">
            <a:extLst>
              <a:ext uri="{FF2B5EF4-FFF2-40B4-BE49-F238E27FC236}">
                <a16:creationId xmlns:a16="http://schemas.microsoft.com/office/drawing/2014/main" id="{E84D2FDA-AEAB-0364-C660-B7967695E1C0}"/>
              </a:ext>
            </a:extLst>
          </p:cNvPr>
          <p:cNvSpPr txBox="1"/>
          <p:nvPr/>
        </p:nvSpPr>
        <p:spPr>
          <a:xfrm>
            <a:off x="4736772" y="485575"/>
            <a:ext cx="3413114" cy="415498"/>
          </a:xfrm>
          <a:prstGeom prst="rect">
            <a:avLst/>
          </a:prstGeom>
          <a:noFill/>
        </p:spPr>
        <p:txBody>
          <a:bodyPr wrap="none">
            <a:spAutoFit/>
          </a:bodyPr>
          <a:lstStyle/>
          <a:p>
            <a:r>
              <a:rPr dirty="0" err="1">
                <a:solidFill>
                  <a:srgbClr val="FFFFFF"/>
                </a:solidFill>
              </a:rPr>
              <a:t>From</a:t>
            </a:r>
            <a:r>
              <a:rPr dirty="0">
                <a:solidFill>
                  <a:srgbClr val="FFFFFF"/>
                </a:solidFill>
              </a:rPr>
              <a:t> Demo </a:t>
            </a:r>
            <a:r>
              <a:rPr dirty="0" err="1">
                <a:solidFill>
                  <a:srgbClr val="FFFFFF"/>
                </a:solidFill>
              </a:rPr>
              <a:t>to</a:t>
            </a:r>
            <a:r>
              <a:rPr dirty="0">
                <a:solidFill>
                  <a:srgbClr val="FFFFFF"/>
                </a:solidFill>
              </a:rPr>
              <a:t> </a:t>
            </a:r>
            <a:r>
              <a:rPr dirty="0" err="1">
                <a:solidFill>
                  <a:srgbClr val="FFFFFF"/>
                </a:solidFill>
              </a:rPr>
              <a:t>Deployment</a:t>
            </a:r>
            <a:endParaRPr dirty="0">
              <a:solidFill>
                <a:srgbClr val="FFFFFF"/>
              </a:solidFill>
            </a:endParaRPr>
          </a:p>
        </p:txBody>
      </p:sp>
      <p:sp>
        <p:nvSpPr>
          <p:cNvPr id="6" name="TextBox 5">
            <a:extLst>
              <a:ext uri="{FF2B5EF4-FFF2-40B4-BE49-F238E27FC236}">
                <a16:creationId xmlns:a16="http://schemas.microsoft.com/office/drawing/2014/main" id="{3F26F74F-B655-6C29-3662-51426DBA020A}"/>
              </a:ext>
            </a:extLst>
          </p:cNvPr>
          <p:cNvSpPr txBox="1"/>
          <p:nvPr/>
        </p:nvSpPr>
        <p:spPr>
          <a:xfrm>
            <a:off x="3059386" y="991895"/>
            <a:ext cx="7708649" cy="738664"/>
          </a:xfrm>
          <a:prstGeom prst="rect">
            <a:avLst/>
          </a:prstGeom>
          <a:noFill/>
        </p:spPr>
        <p:txBody>
          <a:bodyPr wrap="none">
            <a:spAutoFit/>
          </a:bodyPr>
          <a:lstStyle/>
          <a:p>
            <a:r>
              <a:rPr dirty="0" err="1">
                <a:solidFill>
                  <a:srgbClr val="FFFFFF"/>
                </a:solidFill>
              </a:rPr>
              <a:t>We’re</a:t>
            </a:r>
            <a:r>
              <a:rPr dirty="0">
                <a:solidFill>
                  <a:srgbClr val="FFFFFF"/>
                </a:solidFill>
              </a:rPr>
              <a:t> not </a:t>
            </a:r>
            <a:r>
              <a:rPr dirty="0" err="1">
                <a:solidFill>
                  <a:srgbClr val="FFFFFF"/>
                </a:solidFill>
              </a:rPr>
              <a:t>showcasing</a:t>
            </a:r>
            <a:r>
              <a:rPr dirty="0">
                <a:solidFill>
                  <a:srgbClr val="FFFFFF"/>
                </a:solidFill>
              </a:rPr>
              <a:t> a </a:t>
            </a:r>
            <a:r>
              <a:rPr dirty="0" err="1">
                <a:solidFill>
                  <a:srgbClr val="FFFFFF"/>
                </a:solidFill>
              </a:rPr>
              <a:t>concept</a:t>
            </a:r>
            <a:r>
              <a:rPr dirty="0">
                <a:solidFill>
                  <a:srgbClr val="FFFFFF"/>
                </a:solidFill>
              </a:rPr>
              <a:t>.</a:t>
            </a:r>
          </a:p>
          <a:p>
            <a:r>
              <a:rPr dirty="0" err="1">
                <a:solidFill>
                  <a:srgbClr val="FFFFFF"/>
                </a:solidFill>
              </a:rPr>
              <a:t>We’re</a:t>
            </a:r>
            <a:r>
              <a:rPr dirty="0">
                <a:solidFill>
                  <a:srgbClr val="FFFFFF"/>
                </a:solidFill>
              </a:rPr>
              <a:t> </a:t>
            </a:r>
            <a:r>
              <a:rPr dirty="0" err="1">
                <a:solidFill>
                  <a:srgbClr val="FFFFFF"/>
                </a:solidFill>
              </a:rPr>
              <a:t>inviting</a:t>
            </a:r>
            <a:r>
              <a:rPr dirty="0">
                <a:solidFill>
                  <a:srgbClr val="FFFFFF"/>
                </a:solidFill>
              </a:rPr>
              <a:t> </a:t>
            </a:r>
            <a:r>
              <a:rPr dirty="0" err="1">
                <a:solidFill>
                  <a:srgbClr val="FFFFFF"/>
                </a:solidFill>
              </a:rPr>
              <a:t>you</a:t>
            </a:r>
            <a:r>
              <a:rPr dirty="0">
                <a:solidFill>
                  <a:srgbClr val="FFFFFF"/>
                </a:solidFill>
              </a:rPr>
              <a:t> </a:t>
            </a:r>
            <a:r>
              <a:rPr dirty="0" err="1">
                <a:solidFill>
                  <a:srgbClr val="FFFFFF"/>
                </a:solidFill>
              </a:rPr>
              <a:t>to</a:t>
            </a:r>
            <a:r>
              <a:rPr dirty="0">
                <a:solidFill>
                  <a:srgbClr val="FFFFFF"/>
                </a:solidFill>
              </a:rPr>
              <a:t> </a:t>
            </a:r>
            <a:r>
              <a:rPr dirty="0" err="1">
                <a:solidFill>
                  <a:srgbClr val="FFFFFF"/>
                </a:solidFill>
              </a:rPr>
              <a:t>operationalize</a:t>
            </a:r>
            <a:r>
              <a:rPr dirty="0">
                <a:solidFill>
                  <a:srgbClr val="FFFFFF"/>
                </a:solidFill>
              </a:rPr>
              <a:t> Edge AI in </a:t>
            </a:r>
            <a:r>
              <a:rPr dirty="0" err="1">
                <a:solidFill>
                  <a:srgbClr val="FFFFFF"/>
                </a:solidFill>
              </a:rPr>
              <a:t>your</a:t>
            </a:r>
            <a:r>
              <a:rPr dirty="0">
                <a:solidFill>
                  <a:srgbClr val="FFFFFF"/>
                </a:solidFill>
              </a:rPr>
              <a:t> </a:t>
            </a:r>
            <a:r>
              <a:rPr dirty="0" err="1">
                <a:solidFill>
                  <a:srgbClr val="FFFFFF"/>
                </a:solidFill>
              </a:rPr>
              <a:t>warehouse</a:t>
            </a:r>
            <a:r>
              <a:rPr dirty="0">
                <a:solidFill>
                  <a:srgbClr val="FFFFFF"/>
                </a:solidFill>
              </a:rPr>
              <a:t>.</a:t>
            </a:r>
          </a:p>
        </p:txBody>
      </p:sp>
      <p:sp>
        <p:nvSpPr>
          <p:cNvPr id="7" name="TextBox 6">
            <a:extLst>
              <a:ext uri="{FF2B5EF4-FFF2-40B4-BE49-F238E27FC236}">
                <a16:creationId xmlns:a16="http://schemas.microsoft.com/office/drawing/2014/main" id="{16CBEEA9-AB98-B95E-811D-0208E0A1296A}"/>
              </a:ext>
            </a:extLst>
          </p:cNvPr>
          <p:cNvSpPr txBox="1"/>
          <p:nvPr/>
        </p:nvSpPr>
        <p:spPr>
          <a:xfrm>
            <a:off x="1920200" y="2832683"/>
            <a:ext cx="2448106" cy="954107"/>
          </a:xfrm>
          <a:prstGeom prst="rect">
            <a:avLst/>
          </a:prstGeom>
          <a:noFill/>
        </p:spPr>
        <p:txBody>
          <a:bodyPr wrap="none">
            <a:spAutoFit/>
          </a:bodyPr>
          <a:lstStyle/>
          <a:p>
            <a:r>
              <a:rPr dirty="0">
                <a:solidFill>
                  <a:srgbClr val="FFFFFF"/>
                </a:solidFill>
              </a:rPr>
              <a:t>1. </a:t>
            </a:r>
            <a:r>
              <a:rPr dirty="0" err="1">
                <a:solidFill>
                  <a:srgbClr val="FFFFFF"/>
                </a:solidFill>
              </a:rPr>
              <a:t>Engage</a:t>
            </a:r>
            <a:endParaRPr dirty="0">
              <a:solidFill>
                <a:srgbClr val="FFFFFF"/>
              </a:solidFill>
            </a:endParaRPr>
          </a:p>
          <a:p>
            <a:r>
              <a:rPr dirty="0">
                <a:solidFill>
                  <a:srgbClr val="FFFFFF"/>
                </a:solidFill>
              </a:rPr>
              <a:t>• </a:t>
            </a:r>
            <a:r>
              <a:rPr sz="1400" dirty="0" err="1">
                <a:solidFill>
                  <a:srgbClr val="FFFFFF"/>
                </a:solidFill>
              </a:rPr>
              <a:t>Identify</a:t>
            </a:r>
            <a:r>
              <a:rPr sz="1400" dirty="0">
                <a:solidFill>
                  <a:srgbClr val="FFFFFF"/>
                </a:solidFill>
              </a:rPr>
              <a:t> </a:t>
            </a:r>
            <a:r>
              <a:rPr sz="1400" dirty="0" err="1">
                <a:solidFill>
                  <a:srgbClr val="FFFFFF"/>
                </a:solidFill>
              </a:rPr>
              <a:t>workflows</a:t>
            </a:r>
            <a:endParaRPr sz="1400" dirty="0">
              <a:solidFill>
                <a:srgbClr val="FFFFFF"/>
              </a:solidFill>
            </a:endParaRPr>
          </a:p>
          <a:p>
            <a:r>
              <a:rPr sz="1400" dirty="0">
                <a:solidFill>
                  <a:srgbClr val="FFFFFF"/>
                </a:solidFill>
              </a:rPr>
              <a:t>• Picking, </a:t>
            </a:r>
            <a:r>
              <a:rPr sz="1400" dirty="0" err="1">
                <a:solidFill>
                  <a:srgbClr val="FFFFFF"/>
                </a:solidFill>
              </a:rPr>
              <a:t>packing</a:t>
            </a:r>
            <a:r>
              <a:rPr sz="1400" dirty="0">
                <a:solidFill>
                  <a:srgbClr val="FFFFFF"/>
                </a:solidFill>
              </a:rPr>
              <a:t>, </a:t>
            </a:r>
            <a:r>
              <a:rPr sz="1400" dirty="0" err="1">
                <a:solidFill>
                  <a:srgbClr val="FFFFFF"/>
                </a:solidFill>
              </a:rPr>
              <a:t>validation</a:t>
            </a:r>
            <a:endParaRPr sz="1400" dirty="0">
              <a:solidFill>
                <a:srgbClr val="FFFFFF"/>
              </a:solidFill>
            </a:endParaRPr>
          </a:p>
        </p:txBody>
      </p:sp>
      <p:sp>
        <p:nvSpPr>
          <p:cNvPr id="8" name="TextBox 7">
            <a:extLst>
              <a:ext uri="{FF2B5EF4-FFF2-40B4-BE49-F238E27FC236}">
                <a16:creationId xmlns:a16="http://schemas.microsoft.com/office/drawing/2014/main" id="{F93853D9-4521-5741-C2BF-46DA7C667FC6}"/>
              </a:ext>
            </a:extLst>
          </p:cNvPr>
          <p:cNvSpPr txBox="1"/>
          <p:nvPr/>
        </p:nvSpPr>
        <p:spPr>
          <a:xfrm>
            <a:off x="4572000" y="2743201"/>
            <a:ext cx="4139509" cy="1292662"/>
          </a:xfrm>
          <a:prstGeom prst="rect">
            <a:avLst/>
          </a:prstGeom>
          <a:noFill/>
        </p:spPr>
        <p:txBody>
          <a:bodyPr wrap="square">
            <a:spAutoFit/>
          </a:bodyPr>
          <a:lstStyle/>
          <a:p>
            <a:r>
              <a:rPr>
                <a:solidFill>
                  <a:srgbClr val="FFFFFF"/>
                </a:solidFill>
              </a:rPr>
              <a:t>2. Pilot</a:t>
            </a:r>
          </a:p>
          <a:p>
            <a:r>
              <a:rPr>
                <a:solidFill>
                  <a:srgbClr val="FFFFFF"/>
                </a:solidFill>
              </a:rPr>
              <a:t>• </a:t>
            </a:r>
            <a:r>
              <a:rPr sz="1200">
                <a:solidFill>
                  <a:srgbClr val="FFFFFF"/>
                </a:solidFill>
              </a:rPr>
              <a:t>Zebra TC701 deployment</a:t>
            </a:r>
          </a:p>
          <a:p>
            <a:r>
              <a:rPr sz="1200">
                <a:solidFill>
                  <a:srgbClr val="FFFFFF"/>
                </a:solidFill>
              </a:rPr>
              <a:t>• </a:t>
            </a:r>
            <a:r>
              <a:rPr lang="en-US" sz="1200" dirty="0">
                <a:solidFill>
                  <a:srgbClr val="FFFFFF"/>
                </a:solidFill>
              </a:rPr>
              <a:t>Liquid-UI + Seerion.AI Edge Extensions</a:t>
            </a:r>
          </a:p>
          <a:p>
            <a:r>
              <a:rPr lang="en-US" sz="1200" dirty="0">
                <a:solidFill>
                  <a:srgbClr val="FFFFFF"/>
                </a:solidFill>
              </a:rPr>
              <a:t>• Seerion.AI Edge ECC and/or EWM via </a:t>
            </a:r>
            <a:r>
              <a:rPr lang="en-US" sz="1200" dirty="0" err="1">
                <a:solidFill>
                  <a:srgbClr val="FFFFFF"/>
                </a:solidFill>
              </a:rPr>
              <a:t>OData</a:t>
            </a:r>
            <a:endParaRPr lang="en-US" sz="1200" dirty="0">
              <a:solidFill>
                <a:srgbClr val="FFFFFF"/>
              </a:solidFill>
            </a:endParaRPr>
          </a:p>
          <a:p>
            <a:r>
              <a:rPr sz="1200">
                <a:solidFill>
                  <a:srgbClr val="FFFFFF"/>
                </a:solidFill>
              </a:rPr>
              <a:t>• Edge or Augmented mode</a:t>
            </a:r>
          </a:p>
        </p:txBody>
      </p:sp>
      <p:sp>
        <p:nvSpPr>
          <p:cNvPr id="9" name="TextBox 8">
            <a:extLst>
              <a:ext uri="{FF2B5EF4-FFF2-40B4-BE49-F238E27FC236}">
                <a16:creationId xmlns:a16="http://schemas.microsoft.com/office/drawing/2014/main" id="{06FFB915-A1A7-8FD5-A0C3-E82FA19D8E04}"/>
              </a:ext>
            </a:extLst>
          </p:cNvPr>
          <p:cNvSpPr txBox="1"/>
          <p:nvPr/>
        </p:nvSpPr>
        <p:spPr>
          <a:xfrm>
            <a:off x="8396023" y="2743200"/>
            <a:ext cx="2056525" cy="969496"/>
          </a:xfrm>
          <a:prstGeom prst="rect">
            <a:avLst/>
          </a:prstGeom>
          <a:noFill/>
        </p:spPr>
        <p:txBody>
          <a:bodyPr wrap="none">
            <a:spAutoFit/>
          </a:bodyPr>
          <a:lstStyle/>
          <a:p>
            <a:r>
              <a:rPr dirty="0">
                <a:solidFill>
                  <a:srgbClr val="FFFFFF"/>
                </a:solidFill>
              </a:rPr>
              <a:t>3. </a:t>
            </a:r>
            <a:r>
              <a:rPr dirty="0" err="1">
                <a:solidFill>
                  <a:srgbClr val="FFFFFF"/>
                </a:solidFill>
              </a:rPr>
              <a:t>Scale</a:t>
            </a:r>
            <a:endParaRPr dirty="0">
              <a:solidFill>
                <a:srgbClr val="FFFFFF"/>
              </a:solidFill>
            </a:endParaRPr>
          </a:p>
          <a:p>
            <a:r>
              <a:rPr sz="1200" dirty="0">
                <a:solidFill>
                  <a:srgbClr val="FFFFFF"/>
                </a:solidFill>
              </a:rPr>
              <a:t>• </a:t>
            </a:r>
            <a:r>
              <a:rPr sz="1200" dirty="0" err="1">
                <a:solidFill>
                  <a:srgbClr val="FFFFFF"/>
                </a:solidFill>
              </a:rPr>
              <a:t>Expand</a:t>
            </a:r>
            <a:r>
              <a:rPr sz="1200" dirty="0">
                <a:solidFill>
                  <a:srgbClr val="FFFFFF"/>
                </a:solidFill>
              </a:rPr>
              <a:t> </a:t>
            </a:r>
            <a:r>
              <a:rPr sz="1200" dirty="0" err="1">
                <a:solidFill>
                  <a:srgbClr val="FFFFFF"/>
                </a:solidFill>
              </a:rPr>
              <a:t>across</a:t>
            </a:r>
            <a:r>
              <a:rPr sz="1200" dirty="0">
                <a:solidFill>
                  <a:srgbClr val="FFFFFF"/>
                </a:solidFill>
              </a:rPr>
              <a:t> </a:t>
            </a:r>
            <a:r>
              <a:rPr sz="1200" dirty="0" err="1">
                <a:solidFill>
                  <a:srgbClr val="FFFFFF"/>
                </a:solidFill>
              </a:rPr>
              <a:t>sites</a:t>
            </a:r>
            <a:endParaRPr sz="1200" dirty="0">
              <a:solidFill>
                <a:srgbClr val="FFFFFF"/>
              </a:solidFill>
            </a:endParaRPr>
          </a:p>
          <a:p>
            <a:r>
              <a:rPr sz="1200" dirty="0">
                <a:solidFill>
                  <a:srgbClr val="FFFFFF"/>
                </a:solidFill>
              </a:rPr>
              <a:t>• </a:t>
            </a:r>
            <a:r>
              <a:rPr sz="1200" dirty="0" err="1">
                <a:solidFill>
                  <a:srgbClr val="FFFFFF"/>
                </a:solidFill>
              </a:rPr>
              <a:t>Standardize</a:t>
            </a:r>
            <a:r>
              <a:rPr sz="1200" dirty="0">
                <a:solidFill>
                  <a:srgbClr val="FFFFFF"/>
                </a:solidFill>
              </a:rPr>
              <a:t> Edge AI </a:t>
            </a:r>
            <a:r>
              <a:rPr sz="1200" dirty="0" err="1">
                <a:solidFill>
                  <a:srgbClr val="FFFFFF"/>
                </a:solidFill>
              </a:rPr>
              <a:t>layer</a:t>
            </a:r>
            <a:endParaRPr sz="1200" dirty="0">
              <a:solidFill>
                <a:srgbClr val="FFFFFF"/>
              </a:solidFill>
            </a:endParaRPr>
          </a:p>
          <a:p>
            <a:r>
              <a:rPr sz="1200" dirty="0">
                <a:solidFill>
                  <a:srgbClr val="FFFFFF"/>
                </a:solidFill>
              </a:rPr>
              <a:t>• </a:t>
            </a:r>
            <a:r>
              <a:rPr sz="1200" dirty="0" err="1">
                <a:solidFill>
                  <a:srgbClr val="FFFFFF"/>
                </a:solidFill>
              </a:rPr>
              <a:t>Unlock</a:t>
            </a:r>
            <a:r>
              <a:rPr sz="1200" dirty="0">
                <a:solidFill>
                  <a:srgbClr val="FFFFFF"/>
                </a:solidFill>
              </a:rPr>
              <a:t> </a:t>
            </a:r>
            <a:r>
              <a:rPr sz="1200" dirty="0" err="1">
                <a:solidFill>
                  <a:srgbClr val="FFFFFF"/>
                </a:solidFill>
              </a:rPr>
              <a:t>value</a:t>
            </a:r>
            <a:endParaRPr sz="1200" dirty="0">
              <a:solidFill>
                <a:srgbClr val="FFFFFF"/>
              </a:solidFill>
            </a:endParaRPr>
          </a:p>
        </p:txBody>
      </p:sp>
      <p:sp>
        <p:nvSpPr>
          <p:cNvPr id="10" name="TextBox 9">
            <a:extLst>
              <a:ext uri="{FF2B5EF4-FFF2-40B4-BE49-F238E27FC236}">
                <a16:creationId xmlns:a16="http://schemas.microsoft.com/office/drawing/2014/main" id="{A278164D-D059-A4B4-6338-38CAE26748E0}"/>
              </a:ext>
            </a:extLst>
          </p:cNvPr>
          <p:cNvSpPr txBox="1"/>
          <p:nvPr/>
        </p:nvSpPr>
        <p:spPr>
          <a:xfrm>
            <a:off x="3257561" y="4322548"/>
            <a:ext cx="9190041" cy="276999"/>
          </a:xfrm>
          <a:prstGeom prst="rect">
            <a:avLst/>
          </a:prstGeom>
          <a:noFill/>
        </p:spPr>
        <p:txBody>
          <a:bodyPr wrap="square">
            <a:spAutoFit/>
          </a:bodyPr>
          <a:lstStyle/>
          <a:p>
            <a:r>
              <a:rPr sz="1200" b="1" dirty="0">
                <a:solidFill>
                  <a:srgbClr val="FFFFFF"/>
                </a:solidFill>
              </a:rPr>
              <a:t>90-Day Pilot </a:t>
            </a:r>
            <a:r>
              <a:rPr sz="1200" b="1" dirty="0" err="1">
                <a:solidFill>
                  <a:srgbClr val="FFFFFF"/>
                </a:solidFill>
              </a:rPr>
              <a:t>Program</a:t>
            </a:r>
            <a:r>
              <a:rPr sz="1200" b="1" dirty="0">
                <a:solidFill>
                  <a:srgbClr val="FFFFFF"/>
                </a:solidFill>
              </a:rPr>
              <a:t> </a:t>
            </a:r>
            <a:r>
              <a:rPr sz="1200" b="1" dirty="0" err="1">
                <a:solidFill>
                  <a:srgbClr val="FFFFFF"/>
                </a:solidFill>
              </a:rPr>
              <a:t>Available</a:t>
            </a:r>
            <a:r>
              <a:rPr sz="1200" b="1" dirty="0">
                <a:solidFill>
                  <a:srgbClr val="FFFFFF"/>
                </a:solidFill>
              </a:rPr>
              <a:t> – Joint Zebra + </a:t>
            </a:r>
            <a:r>
              <a:rPr sz="1200" b="1" dirty="0" err="1">
                <a:solidFill>
                  <a:srgbClr val="FFFFFF"/>
                </a:solidFill>
              </a:rPr>
              <a:t>Synactive</a:t>
            </a:r>
            <a:r>
              <a:rPr sz="1200" b="1" dirty="0">
                <a:solidFill>
                  <a:srgbClr val="FFFFFF"/>
                </a:solidFill>
              </a:rPr>
              <a:t> </a:t>
            </a:r>
            <a:r>
              <a:rPr sz="1200" b="1" dirty="0" err="1">
                <a:solidFill>
                  <a:srgbClr val="FFFFFF"/>
                </a:solidFill>
              </a:rPr>
              <a:t>engagement</a:t>
            </a:r>
            <a:r>
              <a:rPr sz="1200" b="1" dirty="0">
                <a:solidFill>
                  <a:srgbClr val="FFFFFF"/>
                </a:solidFill>
              </a:rPr>
              <a:t> </a:t>
            </a:r>
            <a:r>
              <a:rPr sz="1200" b="1" dirty="0" err="1">
                <a:solidFill>
                  <a:srgbClr val="FFFFFF"/>
                </a:solidFill>
              </a:rPr>
              <a:t>with</a:t>
            </a:r>
            <a:r>
              <a:rPr sz="1200" b="1" dirty="0">
                <a:solidFill>
                  <a:srgbClr val="FFFFFF"/>
                </a:solidFill>
              </a:rPr>
              <a:t> </a:t>
            </a:r>
            <a:r>
              <a:rPr sz="1200" b="1" dirty="0" err="1">
                <a:solidFill>
                  <a:srgbClr val="FFFFFF"/>
                </a:solidFill>
              </a:rPr>
              <a:t>defined</a:t>
            </a:r>
            <a:r>
              <a:rPr sz="1200" b="1" dirty="0">
                <a:solidFill>
                  <a:srgbClr val="FFFFFF"/>
                </a:solidFill>
              </a:rPr>
              <a:t> </a:t>
            </a:r>
            <a:r>
              <a:rPr sz="1200" b="1" dirty="0" err="1">
                <a:solidFill>
                  <a:srgbClr val="FFFFFF"/>
                </a:solidFill>
              </a:rPr>
              <a:t>success</a:t>
            </a:r>
            <a:r>
              <a:rPr sz="1200" b="1" dirty="0">
                <a:solidFill>
                  <a:srgbClr val="FFFFFF"/>
                </a:solidFill>
              </a:rPr>
              <a:t> </a:t>
            </a:r>
            <a:r>
              <a:rPr sz="1200" b="1" dirty="0" err="1">
                <a:solidFill>
                  <a:srgbClr val="FFFFFF"/>
                </a:solidFill>
              </a:rPr>
              <a:t>metrics</a:t>
            </a:r>
            <a:endParaRPr sz="1200" b="1" dirty="0">
              <a:solidFill>
                <a:srgbClr val="FFFFFF"/>
              </a:solidFill>
            </a:endParaRPr>
          </a:p>
        </p:txBody>
      </p:sp>
      <p:sp>
        <p:nvSpPr>
          <p:cNvPr id="13" name="TextBox 12">
            <a:extLst>
              <a:ext uri="{FF2B5EF4-FFF2-40B4-BE49-F238E27FC236}">
                <a16:creationId xmlns:a16="http://schemas.microsoft.com/office/drawing/2014/main" id="{B113215F-5D31-6921-EB5A-210569C9C8A3}"/>
              </a:ext>
            </a:extLst>
          </p:cNvPr>
          <p:cNvSpPr txBox="1"/>
          <p:nvPr/>
        </p:nvSpPr>
        <p:spPr>
          <a:xfrm>
            <a:off x="3144253" y="4830381"/>
            <a:ext cx="6816994" cy="784830"/>
          </a:xfrm>
          <a:prstGeom prst="rect">
            <a:avLst/>
          </a:prstGeom>
          <a:noFill/>
        </p:spPr>
        <p:txBody>
          <a:bodyPr wrap="none">
            <a:spAutoFit/>
          </a:bodyPr>
          <a:lstStyle/>
          <a:p>
            <a:r>
              <a:rPr sz="1200" dirty="0">
                <a:solidFill>
                  <a:srgbClr val="FFFFFF"/>
                </a:solidFill>
              </a:rPr>
              <a:t>Tony Holland | SVP </a:t>
            </a:r>
            <a:r>
              <a:rPr sz="1200" dirty="0" err="1">
                <a:solidFill>
                  <a:srgbClr val="FFFFFF"/>
                </a:solidFill>
              </a:rPr>
              <a:t>Synactive</a:t>
            </a:r>
            <a:r>
              <a:rPr lang="en-US" sz="1200" dirty="0">
                <a:solidFill>
                  <a:srgbClr val="FFFFFF"/>
                </a:solidFill>
              </a:rPr>
              <a:t>, SAP Partner Ecosystem</a:t>
            </a:r>
            <a:r>
              <a:rPr sz="1200" dirty="0">
                <a:solidFill>
                  <a:srgbClr val="FFFFFF"/>
                </a:solidFill>
              </a:rPr>
              <a:t> | </a:t>
            </a:r>
            <a:r>
              <a:rPr sz="1200" dirty="0" err="1">
                <a:solidFill>
                  <a:srgbClr val="FFFFFF"/>
                </a:solidFill>
              </a:rPr>
              <a:t>Tony.Holland@guixt.com</a:t>
            </a:r>
            <a:r>
              <a:rPr sz="1200" dirty="0">
                <a:solidFill>
                  <a:srgbClr val="FFFFFF"/>
                </a:solidFill>
              </a:rPr>
              <a:t> | 610.570.9907</a:t>
            </a:r>
            <a:endParaRPr lang="en-US" sz="1200" dirty="0">
              <a:solidFill>
                <a:srgbClr val="FFFFFF"/>
              </a:solidFill>
            </a:endParaRPr>
          </a:p>
          <a:p>
            <a:r>
              <a:rPr lang="en-US" sz="1200" dirty="0">
                <a:solidFill>
                  <a:srgbClr val="FFFFFF"/>
                </a:solidFill>
              </a:rPr>
              <a:t>Mark Oliver | VP Zebra, Product Management| Mark.Oliver@Zebra.com | 847-732-8156</a:t>
            </a:r>
          </a:p>
          <a:p>
            <a:endParaRPr dirty="0">
              <a:solidFill>
                <a:srgbClr val="FFFFFF"/>
              </a:solidFill>
            </a:endParaRPr>
          </a:p>
        </p:txBody>
      </p:sp>
    </p:spTree>
    <p:extLst>
      <p:ext uri="{BB962C8B-B14F-4D97-AF65-F5344CB8AC3E}">
        <p14:creationId xmlns:p14="http://schemas.microsoft.com/office/powerpoint/2010/main" val="2248867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hape 0"/>
          <p:cNvSpPr/>
          <p:nvPr/>
        </p:nvSpPr>
        <p:spPr>
          <a:xfrm>
            <a:off x="1588" y="0"/>
            <a:ext cx="12191695" cy="6858000"/>
          </a:xfrm>
          <a:prstGeom prst="rect">
            <a:avLst/>
          </a:prstGeom>
          <a:solidFill>
            <a:srgbClr val="102A43"/>
          </a:solidFill>
          <a:ln w="12700">
            <a:solidFill>
              <a:srgbClr val="102A43"/>
            </a:solidFill>
            <a:prstDash val="solid"/>
          </a:ln>
        </p:spPr>
        <p:txBody>
          <a:bodyPr/>
          <a:lstStyle/>
          <a:p>
            <a:endParaRPr lang="en-US"/>
          </a:p>
        </p:txBody>
      </p:sp>
      <p:sp>
        <p:nvSpPr>
          <p:cNvPr id="3" name="Shape 1"/>
          <p:cNvSpPr/>
          <p:nvPr/>
        </p:nvSpPr>
        <p:spPr>
          <a:xfrm>
            <a:off x="915987" y="4754880"/>
            <a:ext cx="292608" cy="292608"/>
          </a:xfrm>
          <a:prstGeom prst="ellipse">
            <a:avLst/>
          </a:prstGeom>
          <a:solidFill>
            <a:srgbClr val="1D4ED8">
              <a:alpha val="85000"/>
            </a:srgbClr>
          </a:solidFill>
          <a:ln w="12700">
            <a:solidFill>
              <a:srgbClr val="8EC5FF"/>
            </a:solidFill>
            <a:prstDash val="solid"/>
          </a:ln>
        </p:spPr>
        <p:txBody>
          <a:bodyPr/>
          <a:lstStyle/>
          <a:p>
            <a:endParaRPr lang="en-US"/>
          </a:p>
        </p:txBody>
      </p:sp>
      <p:sp>
        <p:nvSpPr>
          <p:cNvPr id="4" name="Shape 2"/>
          <p:cNvSpPr/>
          <p:nvPr/>
        </p:nvSpPr>
        <p:spPr>
          <a:xfrm>
            <a:off x="1300035" y="4901184"/>
            <a:ext cx="987552" cy="164592"/>
          </a:xfrm>
          <a:prstGeom prst="line">
            <a:avLst/>
          </a:prstGeom>
          <a:noFill/>
          <a:ln w="12700">
            <a:solidFill>
              <a:srgbClr val="7AA6D9"/>
            </a:solidFill>
            <a:prstDash val="solid"/>
          </a:ln>
        </p:spPr>
        <p:txBody>
          <a:bodyPr/>
          <a:lstStyle/>
          <a:p>
            <a:endParaRPr lang="en-US"/>
          </a:p>
        </p:txBody>
      </p:sp>
      <p:sp>
        <p:nvSpPr>
          <p:cNvPr id="5" name="Shape 3"/>
          <p:cNvSpPr/>
          <p:nvPr/>
        </p:nvSpPr>
        <p:spPr>
          <a:xfrm>
            <a:off x="2379027" y="4919472"/>
            <a:ext cx="292608" cy="292608"/>
          </a:xfrm>
          <a:prstGeom prst="ellipse">
            <a:avLst/>
          </a:prstGeom>
          <a:solidFill>
            <a:srgbClr val="1D4ED8">
              <a:alpha val="85000"/>
            </a:srgbClr>
          </a:solidFill>
          <a:ln w="12700">
            <a:solidFill>
              <a:srgbClr val="8EC5FF"/>
            </a:solidFill>
            <a:prstDash val="solid"/>
          </a:ln>
        </p:spPr>
        <p:txBody>
          <a:bodyPr/>
          <a:lstStyle/>
          <a:p>
            <a:endParaRPr lang="en-US"/>
          </a:p>
        </p:txBody>
      </p:sp>
      <p:sp>
        <p:nvSpPr>
          <p:cNvPr id="6" name="Shape 4"/>
          <p:cNvSpPr/>
          <p:nvPr/>
        </p:nvSpPr>
        <p:spPr>
          <a:xfrm>
            <a:off x="2763075" y="5065776"/>
            <a:ext cx="987552" cy="0"/>
          </a:xfrm>
          <a:prstGeom prst="line">
            <a:avLst/>
          </a:prstGeom>
          <a:noFill/>
          <a:ln w="12700">
            <a:solidFill>
              <a:srgbClr val="7AA6D9"/>
            </a:solidFill>
            <a:prstDash val="solid"/>
          </a:ln>
        </p:spPr>
        <p:txBody>
          <a:bodyPr/>
          <a:lstStyle/>
          <a:p>
            <a:endParaRPr lang="en-US"/>
          </a:p>
        </p:txBody>
      </p:sp>
      <p:sp>
        <p:nvSpPr>
          <p:cNvPr id="7" name="Shape 5"/>
          <p:cNvSpPr/>
          <p:nvPr/>
        </p:nvSpPr>
        <p:spPr>
          <a:xfrm>
            <a:off x="3842067" y="4754880"/>
            <a:ext cx="292608" cy="292608"/>
          </a:xfrm>
          <a:prstGeom prst="ellipse">
            <a:avLst/>
          </a:prstGeom>
          <a:solidFill>
            <a:srgbClr val="1D4ED8">
              <a:alpha val="85000"/>
            </a:srgbClr>
          </a:solidFill>
          <a:ln w="12700">
            <a:solidFill>
              <a:srgbClr val="8EC5FF"/>
            </a:solidFill>
            <a:prstDash val="solid"/>
          </a:ln>
        </p:spPr>
        <p:txBody>
          <a:bodyPr/>
          <a:lstStyle/>
          <a:p>
            <a:endParaRPr lang="en-US"/>
          </a:p>
        </p:txBody>
      </p:sp>
      <p:sp>
        <p:nvSpPr>
          <p:cNvPr id="8" name="Shape 6"/>
          <p:cNvSpPr/>
          <p:nvPr/>
        </p:nvSpPr>
        <p:spPr>
          <a:xfrm>
            <a:off x="4226115" y="4901184"/>
            <a:ext cx="987552" cy="164592"/>
          </a:xfrm>
          <a:prstGeom prst="line">
            <a:avLst/>
          </a:prstGeom>
          <a:noFill/>
          <a:ln w="12700">
            <a:solidFill>
              <a:srgbClr val="7AA6D9"/>
            </a:solidFill>
            <a:prstDash val="solid"/>
          </a:ln>
        </p:spPr>
        <p:txBody>
          <a:bodyPr/>
          <a:lstStyle/>
          <a:p>
            <a:endParaRPr lang="en-US"/>
          </a:p>
        </p:txBody>
      </p:sp>
      <p:sp>
        <p:nvSpPr>
          <p:cNvPr id="9" name="Shape 7"/>
          <p:cNvSpPr/>
          <p:nvPr/>
        </p:nvSpPr>
        <p:spPr>
          <a:xfrm>
            <a:off x="5305107" y="4919472"/>
            <a:ext cx="292608" cy="292608"/>
          </a:xfrm>
          <a:prstGeom prst="ellipse">
            <a:avLst/>
          </a:prstGeom>
          <a:solidFill>
            <a:srgbClr val="1D4ED8">
              <a:alpha val="85000"/>
            </a:srgbClr>
          </a:solidFill>
          <a:ln w="12700">
            <a:solidFill>
              <a:srgbClr val="8EC5FF"/>
            </a:solidFill>
            <a:prstDash val="solid"/>
          </a:ln>
        </p:spPr>
        <p:txBody>
          <a:bodyPr/>
          <a:lstStyle/>
          <a:p>
            <a:endParaRPr lang="en-US"/>
          </a:p>
        </p:txBody>
      </p:sp>
      <p:sp>
        <p:nvSpPr>
          <p:cNvPr id="10" name="Shape 8"/>
          <p:cNvSpPr/>
          <p:nvPr/>
        </p:nvSpPr>
        <p:spPr>
          <a:xfrm>
            <a:off x="5689155" y="5065776"/>
            <a:ext cx="987552" cy="0"/>
          </a:xfrm>
          <a:prstGeom prst="line">
            <a:avLst/>
          </a:prstGeom>
          <a:noFill/>
          <a:ln w="12700">
            <a:solidFill>
              <a:srgbClr val="7AA6D9"/>
            </a:solidFill>
            <a:prstDash val="solid"/>
          </a:ln>
        </p:spPr>
        <p:txBody>
          <a:bodyPr/>
          <a:lstStyle/>
          <a:p>
            <a:endParaRPr lang="en-US"/>
          </a:p>
        </p:txBody>
      </p:sp>
      <p:sp>
        <p:nvSpPr>
          <p:cNvPr id="11" name="Shape 9"/>
          <p:cNvSpPr/>
          <p:nvPr/>
        </p:nvSpPr>
        <p:spPr>
          <a:xfrm>
            <a:off x="6768147" y="4754880"/>
            <a:ext cx="292608" cy="292608"/>
          </a:xfrm>
          <a:prstGeom prst="ellipse">
            <a:avLst/>
          </a:prstGeom>
          <a:solidFill>
            <a:srgbClr val="1D4ED8">
              <a:alpha val="85000"/>
            </a:srgbClr>
          </a:solidFill>
          <a:ln w="12700">
            <a:solidFill>
              <a:srgbClr val="8EC5FF"/>
            </a:solidFill>
            <a:prstDash val="solid"/>
          </a:ln>
        </p:spPr>
        <p:txBody>
          <a:bodyPr/>
          <a:lstStyle/>
          <a:p>
            <a:endParaRPr lang="en-US"/>
          </a:p>
        </p:txBody>
      </p:sp>
      <p:sp>
        <p:nvSpPr>
          <p:cNvPr id="12" name="Shape 10"/>
          <p:cNvSpPr/>
          <p:nvPr/>
        </p:nvSpPr>
        <p:spPr>
          <a:xfrm>
            <a:off x="7152195" y="4901184"/>
            <a:ext cx="987552" cy="164592"/>
          </a:xfrm>
          <a:prstGeom prst="line">
            <a:avLst/>
          </a:prstGeom>
          <a:noFill/>
          <a:ln w="12700">
            <a:solidFill>
              <a:srgbClr val="7AA6D9"/>
            </a:solidFill>
            <a:prstDash val="solid"/>
          </a:ln>
        </p:spPr>
        <p:txBody>
          <a:bodyPr/>
          <a:lstStyle/>
          <a:p>
            <a:endParaRPr lang="en-US"/>
          </a:p>
        </p:txBody>
      </p:sp>
      <p:sp>
        <p:nvSpPr>
          <p:cNvPr id="13" name="Shape 11"/>
          <p:cNvSpPr/>
          <p:nvPr/>
        </p:nvSpPr>
        <p:spPr>
          <a:xfrm>
            <a:off x="8231187" y="4919472"/>
            <a:ext cx="292608" cy="292608"/>
          </a:xfrm>
          <a:prstGeom prst="ellipse">
            <a:avLst/>
          </a:prstGeom>
          <a:solidFill>
            <a:srgbClr val="1D4ED8">
              <a:alpha val="85000"/>
            </a:srgbClr>
          </a:solidFill>
          <a:ln w="12700">
            <a:solidFill>
              <a:srgbClr val="8EC5FF"/>
            </a:solidFill>
            <a:prstDash val="solid"/>
          </a:ln>
        </p:spPr>
        <p:txBody>
          <a:bodyPr/>
          <a:lstStyle/>
          <a:p>
            <a:endParaRPr lang="en-US"/>
          </a:p>
        </p:txBody>
      </p:sp>
      <p:sp>
        <p:nvSpPr>
          <p:cNvPr id="14" name="Shape 12"/>
          <p:cNvSpPr/>
          <p:nvPr/>
        </p:nvSpPr>
        <p:spPr>
          <a:xfrm>
            <a:off x="8615235" y="5065776"/>
            <a:ext cx="987552" cy="0"/>
          </a:xfrm>
          <a:prstGeom prst="line">
            <a:avLst/>
          </a:prstGeom>
          <a:noFill/>
          <a:ln w="12700">
            <a:solidFill>
              <a:srgbClr val="7AA6D9"/>
            </a:solidFill>
            <a:prstDash val="solid"/>
          </a:ln>
        </p:spPr>
        <p:txBody>
          <a:bodyPr/>
          <a:lstStyle/>
          <a:p>
            <a:endParaRPr lang="en-US"/>
          </a:p>
        </p:txBody>
      </p:sp>
      <p:sp>
        <p:nvSpPr>
          <p:cNvPr id="15" name="Shape 13"/>
          <p:cNvSpPr/>
          <p:nvPr/>
        </p:nvSpPr>
        <p:spPr>
          <a:xfrm>
            <a:off x="9511347" y="4754880"/>
            <a:ext cx="292608" cy="292608"/>
          </a:xfrm>
          <a:prstGeom prst="ellipse">
            <a:avLst/>
          </a:prstGeom>
          <a:solidFill>
            <a:srgbClr val="1D4ED8">
              <a:alpha val="85000"/>
            </a:srgbClr>
          </a:solidFill>
          <a:ln w="12700">
            <a:solidFill>
              <a:srgbClr val="8EC5FF"/>
            </a:solidFill>
            <a:prstDash val="solid"/>
          </a:ln>
        </p:spPr>
        <p:txBody>
          <a:bodyPr/>
          <a:lstStyle/>
          <a:p>
            <a:endParaRPr lang="en-US"/>
          </a:p>
        </p:txBody>
      </p:sp>
      <p:sp>
        <p:nvSpPr>
          <p:cNvPr id="16" name="Shape 14"/>
          <p:cNvSpPr/>
          <p:nvPr/>
        </p:nvSpPr>
        <p:spPr>
          <a:xfrm>
            <a:off x="10791507" y="4919472"/>
            <a:ext cx="292608" cy="292608"/>
          </a:xfrm>
          <a:prstGeom prst="ellipse">
            <a:avLst/>
          </a:prstGeom>
          <a:solidFill>
            <a:srgbClr val="1D4ED8">
              <a:alpha val="85000"/>
            </a:srgbClr>
          </a:solidFill>
          <a:ln w="12700">
            <a:solidFill>
              <a:srgbClr val="8EC5FF"/>
            </a:solidFill>
            <a:prstDash val="solid"/>
          </a:ln>
        </p:spPr>
        <p:txBody>
          <a:bodyPr/>
          <a:lstStyle/>
          <a:p>
            <a:endParaRPr lang="en-US"/>
          </a:p>
        </p:txBody>
      </p:sp>
      <p:sp>
        <p:nvSpPr>
          <p:cNvPr id="17" name="Text 15"/>
          <p:cNvSpPr/>
          <p:nvPr/>
        </p:nvSpPr>
        <p:spPr>
          <a:xfrm>
            <a:off x="824547" y="1097280"/>
            <a:ext cx="6217920" cy="457200"/>
          </a:xfrm>
          <a:prstGeom prst="rect">
            <a:avLst/>
          </a:prstGeom>
          <a:noFill/>
          <a:ln/>
        </p:spPr>
        <p:txBody>
          <a:bodyPr wrap="square" rtlCol="0" anchor="ctr"/>
          <a:lstStyle/>
          <a:p>
            <a:r>
              <a:rPr lang="en-US" sz="2700" b="1" dirty="0">
                <a:solidFill>
                  <a:srgbClr val="FFFFFF"/>
                </a:solidFill>
              </a:rPr>
              <a:t>Agentic AI. Edge Intelligence.</a:t>
            </a:r>
            <a:endParaRPr lang="en-US" sz="2700" dirty="0"/>
          </a:p>
        </p:txBody>
      </p:sp>
      <p:sp>
        <p:nvSpPr>
          <p:cNvPr id="18" name="Text 16"/>
          <p:cNvSpPr/>
          <p:nvPr/>
        </p:nvSpPr>
        <p:spPr>
          <a:xfrm>
            <a:off x="836422" y="1612075"/>
            <a:ext cx="6949440" cy="502920"/>
          </a:xfrm>
          <a:prstGeom prst="rect">
            <a:avLst/>
          </a:prstGeom>
          <a:noFill/>
          <a:ln/>
        </p:spPr>
        <p:txBody>
          <a:bodyPr wrap="square" rtlCol="0" anchor="ctr"/>
          <a:lstStyle/>
          <a:p>
            <a:r>
              <a:rPr lang="en-US" sz="2400" b="1" dirty="0">
                <a:solidFill>
                  <a:srgbClr val="FFD166"/>
                </a:solidFill>
              </a:rPr>
              <a:t>The Future of Frontline Operations</a:t>
            </a:r>
            <a:endParaRPr lang="en-US" sz="2400" dirty="0"/>
          </a:p>
        </p:txBody>
      </p:sp>
      <p:sp>
        <p:nvSpPr>
          <p:cNvPr id="19" name="Text 17"/>
          <p:cNvSpPr/>
          <p:nvPr/>
        </p:nvSpPr>
        <p:spPr>
          <a:xfrm>
            <a:off x="842835" y="2240280"/>
            <a:ext cx="5303520" cy="228600"/>
          </a:xfrm>
          <a:prstGeom prst="rect">
            <a:avLst/>
          </a:prstGeom>
          <a:noFill/>
          <a:ln/>
        </p:spPr>
        <p:txBody>
          <a:bodyPr wrap="square" rtlCol="0" anchor="ctr"/>
          <a:lstStyle/>
          <a:p>
            <a:r>
              <a:rPr lang="en-US" sz="1500" dirty="0">
                <a:solidFill>
                  <a:srgbClr val="DCE6F4"/>
                </a:solidFill>
              </a:rPr>
              <a:t>SAP customer executive deck for Frontline Technology Summit 2026</a:t>
            </a:r>
            <a:endParaRPr lang="en-US" sz="1500" dirty="0"/>
          </a:p>
        </p:txBody>
      </p:sp>
      <p:sp>
        <p:nvSpPr>
          <p:cNvPr id="20" name="Text 18"/>
          <p:cNvSpPr/>
          <p:nvPr/>
        </p:nvSpPr>
        <p:spPr>
          <a:xfrm>
            <a:off x="842835" y="2788920"/>
            <a:ext cx="5394960" cy="640080"/>
          </a:xfrm>
          <a:prstGeom prst="rect">
            <a:avLst/>
          </a:prstGeom>
          <a:noFill/>
          <a:ln/>
        </p:spPr>
        <p:txBody>
          <a:bodyPr wrap="square" rtlCol="0" anchor="ctr"/>
          <a:lstStyle/>
          <a:p>
            <a:r>
              <a:rPr lang="en-US" sz="1700" dirty="0">
                <a:solidFill>
                  <a:srgbClr val="EAF2FB"/>
                </a:solidFill>
              </a:rPr>
              <a:t>Positioning: Zebra devices + Liquid UI + On-Device Edge AI Extensions turn frontline workflows into real-time execution loops.</a:t>
            </a:r>
            <a:endParaRPr lang="en-US" sz="1700" dirty="0"/>
          </a:p>
        </p:txBody>
      </p:sp>
      <p:sp>
        <p:nvSpPr>
          <p:cNvPr id="21" name="Shape 19"/>
          <p:cNvSpPr/>
          <p:nvPr/>
        </p:nvSpPr>
        <p:spPr>
          <a:xfrm>
            <a:off x="842835" y="3749040"/>
            <a:ext cx="4389120" cy="0"/>
          </a:xfrm>
          <a:prstGeom prst="line">
            <a:avLst/>
          </a:prstGeom>
          <a:noFill/>
          <a:ln w="12700">
            <a:solidFill>
              <a:srgbClr val="7AA6D9"/>
            </a:solidFill>
            <a:prstDash val="solid"/>
          </a:ln>
        </p:spPr>
        <p:txBody>
          <a:bodyPr/>
          <a:lstStyle/>
          <a:p>
            <a:endParaRPr lang="en-US"/>
          </a:p>
        </p:txBody>
      </p:sp>
      <p:sp>
        <p:nvSpPr>
          <p:cNvPr id="22" name="Text 20"/>
          <p:cNvSpPr/>
          <p:nvPr/>
        </p:nvSpPr>
        <p:spPr>
          <a:xfrm>
            <a:off x="842835" y="3877056"/>
            <a:ext cx="5394960" cy="219456"/>
          </a:xfrm>
          <a:prstGeom prst="rect">
            <a:avLst/>
          </a:prstGeom>
          <a:noFill/>
          <a:ln/>
        </p:spPr>
        <p:txBody>
          <a:bodyPr wrap="square" rtlCol="0" anchor="ctr"/>
          <a:lstStyle/>
          <a:p>
            <a:r>
              <a:rPr lang="en-US" sz="1250" dirty="0">
                <a:solidFill>
                  <a:srgbClr val="DCE6F4"/>
                </a:solidFill>
              </a:rPr>
              <a:t>Presented by Zebra Technologies | Mygo Consulting | Synactive</a:t>
            </a:r>
            <a:endParaRPr lang="en-US" sz="1250" dirty="0"/>
          </a:p>
        </p:txBody>
      </p:sp>
      <p:sp>
        <p:nvSpPr>
          <p:cNvPr id="23" name="Text 21"/>
          <p:cNvSpPr/>
          <p:nvPr/>
        </p:nvSpPr>
        <p:spPr>
          <a:xfrm>
            <a:off x="842835" y="5577840"/>
            <a:ext cx="6309360" cy="256032"/>
          </a:xfrm>
          <a:prstGeom prst="rect">
            <a:avLst/>
          </a:prstGeom>
          <a:noFill/>
          <a:ln/>
        </p:spPr>
        <p:txBody>
          <a:bodyPr wrap="square" rtlCol="0" anchor="ctr"/>
          <a:lstStyle/>
          <a:p>
            <a:r>
              <a:rPr lang="en-US" sz="1400" b="1" dirty="0">
                <a:solidFill>
                  <a:srgbClr val="FFFFFF"/>
                </a:solidFill>
              </a:rPr>
              <a:t>Agenda focus: Supply Chain Orchestration + Artificial Intelligence at the Edge</a:t>
            </a:r>
            <a:endParaRPr lang="en-US" sz="1400" dirty="0"/>
          </a:p>
        </p:txBody>
      </p:sp>
      <p:sp>
        <p:nvSpPr>
          <p:cNvPr id="24" name="Text 22"/>
          <p:cNvSpPr/>
          <p:nvPr/>
        </p:nvSpPr>
        <p:spPr>
          <a:xfrm>
            <a:off x="842835" y="5870448"/>
            <a:ext cx="6309360" cy="219456"/>
          </a:xfrm>
          <a:prstGeom prst="rect">
            <a:avLst/>
          </a:prstGeom>
          <a:noFill/>
          <a:ln/>
        </p:spPr>
        <p:txBody>
          <a:bodyPr wrap="square" rtlCol="0" anchor="ctr"/>
          <a:lstStyle/>
          <a:p>
            <a:r>
              <a:rPr lang="en-US" sz="1300" dirty="0">
                <a:solidFill>
                  <a:srgbClr val="DCE6F4"/>
                </a:solidFill>
              </a:rPr>
              <a:t>Executive message: move from visibility to autonomous action at the point of work.</a:t>
            </a:r>
            <a:endParaRPr lang="en-US" sz="1300" dirty="0"/>
          </a:p>
        </p:txBody>
      </p:sp>
      <p:sp>
        <p:nvSpPr>
          <p:cNvPr id="25" name="Slide Number Placeholder 0"/>
          <p:cNvSpPr>
            <a:spLocks noGrp="1"/>
          </p:cNvSpPr>
          <p:nvPr>
            <p:ph type="sldNum" sz="quarter" idx="4294967295"/>
          </p:nvPr>
        </p:nvSpPr>
        <p:spPr>
          <a:xfrm>
            <a:off x="11612880" y="6446520"/>
            <a:ext cx="274320" cy="182880"/>
          </a:xfrm>
          <a:prstGeom prst="rect">
            <a:avLst/>
          </a:prstGeom>
          <a:extLst>
            <a:ext uri="{C572A759-6A51-4108-AA02-DFA0A04FC94B}">
              <ma14:wrappingTextBoxFlag xmlns:ma14="http://schemas.microsoft.com/office/mac/drawingml/2011/main" xmlns="" val="0"/>
            </a:ext>
          </a:extLst>
        </p:spPr>
        <p:txBody>
          <a:bodyPr/>
          <a:lstStyle>
            <a:lvl1pPr marL="0" algn="l" defTabSz="914400" rtl="0" eaLnBrk="1" latinLnBrk="0" hangingPunct="1">
              <a:defRPr sz="1000" kern="1200">
                <a:solidFill>
                  <a:srgbClr val="7A7A7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7021451-1387-4CA6-816F-3879F97B5CBC}" type="slidenum">
              <a:rPr lang="en-US" smtClean="0"/>
              <a:pPr algn="r"/>
              <a:t>2</a:t>
            </a:fld>
            <a:endParaRPr 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7878A-8C7B-28F8-A8FB-F1DB34ED70DA}"/>
            </a:ext>
          </a:extLst>
        </p:cNvPr>
        <p:cNvGrpSpPr/>
        <p:nvPr/>
      </p:nvGrpSpPr>
      <p:grpSpPr>
        <a:xfrm>
          <a:off x="0" y="0"/>
          <a:ext cx="0" cy="0"/>
          <a:chOff x="0" y="0"/>
          <a:chExt cx="0" cy="0"/>
        </a:xfrm>
      </p:grpSpPr>
      <p:sp>
        <p:nvSpPr>
          <p:cNvPr id="2" name="Freeform 1">
            <a:hlinkClick r:id="rId3"/>
            <a:extLst>
              <a:ext uri="{FF2B5EF4-FFF2-40B4-BE49-F238E27FC236}">
                <a16:creationId xmlns:a16="http://schemas.microsoft.com/office/drawing/2014/main" id="{4757F11B-0783-B107-3AF5-4B659FC028FD}"/>
              </a:ext>
            </a:extLst>
          </p:cNvPr>
          <p:cNvSpPr/>
          <p:nvPr/>
        </p:nvSpPr>
        <p:spPr>
          <a:xfrm rot="2700000">
            <a:off x="10007122" y="490665"/>
            <a:ext cx="2804705" cy="586896"/>
          </a:xfrm>
          <a:custGeom>
            <a:avLst/>
            <a:gdLst>
              <a:gd name="connsiteX0" fmla="*/ 0 w 2804705"/>
              <a:gd name="connsiteY0" fmla="*/ 586896 h 586896"/>
              <a:gd name="connsiteX1" fmla="*/ 586896 w 2804705"/>
              <a:gd name="connsiteY1" fmla="*/ 0 h 586896"/>
              <a:gd name="connsiteX2" fmla="*/ 2217809 w 2804705"/>
              <a:gd name="connsiteY2" fmla="*/ 0 h 586896"/>
              <a:gd name="connsiteX3" fmla="*/ 2804705 w 2804705"/>
              <a:gd name="connsiteY3" fmla="*/ 586896 h 586896"/>
            </a:gdLst>
            <a:ahLst/>
            <a:cxnLst>
              <a:cxn ang="0">
                <a:pos x="connsiteX0" y="connsiteY0"/>
              </a:cxn>
              <a:cxn ang="0">
                <a:pos x="connsiteX1" y="connsiteY1"/>
              </a:cxn>
              <a:cxn ang="0">
                <a:pos x="connsiteX2" y="connsiteY2"/>
              </a:cxn>
              <a:cxn ang="0">
                <a:pos x="connsiteX3" y="connsiteY3"/>
              </a:cxn>
            </a:cxnLst>
            <a:rect l="l" t="t" r="r" b="b"/>
            <a:pathLst>
              <a:path w="2804705" h="586896">
                <a:moveTo>
                  <a:pt x="0" y="586896"/>
                </a:moveTo>
                <a:lnTo>
                  <a:pt x="586896" y="0"/>
                </a:lnTo>
                <a:lnTo>
                  <a:pt x="2217809" y="0"/>
                </a:lnTo>
                <a:lnTo>
                  <a:pt x="2804705" y="586896"/>
                </a:lnTo>
                <a:close/>
              </a:path>
            </a:pathLst>
          </a:custGeom>
          <a:solidFill>
            <a:schemeClr val="accent2"/>
          </a:solidFill>
          <a:ln>
            <a:noFill/>
            <a:prstDash val="dash"/>
          </a:ln>
          <a:effectLst>
            <a:outerShdw blurRad="1905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10000"/>
              </a:lnSpc>
            </a:pPr>
            <a:r>
              <a:rPr lang="en-US" sz="1600" b="1" dirty="0">
                <a:solidFill>
                  <a:srgbClr val="E9ECEE"/>
                </a:solidFill>
                <a:latin typeface="72 Brand" panose="020B0504030603020204" pitchFamily="34" charset="0"/>
              </a:rPr>
              <a:t>The Problem</a:t>
            </a:r>
          </a:p>
        </p:txBody>
      </p:sp>
      <p:pic>
        <p:nvPicPr>
          <p:cNvPr id="3" name="Picture 2">
            <a:extLst>
              <a:ext uri="{FF2B5EF4-FFF2-40B4-BE49-F238E27FC236}">
                <a16:creationId xmlns:a16="http://schemas.microsoft.com/office/drawing/2014/main" id="{8EC475FF-DE9A-2D73-C355-74EF58806B3C}"/>
              </a:ext>
            </a:extLst>
          </p:cNvPr>
          <p:cNvPicPr>
            <a:picLocks noChangeAspect="1"/>
          </p:cNvPicPr>
          <p:nvPr/>
        </p:nvPicPr>
        <p:blipFill>
          <a:blip r:embed="rId4"/>
          <a:stretch>
            <a:fillRect/>
          </a:stretch>
        </p:blipFill>
        <p:spPr>
          <a:xfrm>
            <a:off x="128691" y="6206095"/>
            <a:ext cx="3768060" cy="546930"/>
          </a:xfrm>
          <a:prstGeom prst="rect">
            <a:avLst/>
          </a:prstGeom>
        </p:spPr>
      </p:pic>
      <p:sp>
        <p:nvSpPr>
          <p:cNvPr id="4" name="Text 1">
            <a:extLst>
              <a:ext uri="{FF2B5EF4-FFF2-40B4-BE49-F238E27FC236}">
                <a16:creationId xmlns:a16="http://schemas.microsoft.com/office/drawing/2014/main" id="{17762392-8797-4683-91E7-E60E3F10CD69}"/>
              </a:ext>
            </a:extLst>
          </p:cNvPr>
          <p:cNvSpPr/>
          <p:nvPr/>
        </p:nvSpPr>
        <p:spPr>
          <a:xfrm>
            <a:off x="521208" y="466344"/>
            <a:ext cx="6583680" cy="548640"/>
          </a:xfrm>
          <a:prstGeom prst="rect">
            <a:avLst/>
          </a:prstGeom>
          <a:noFill/>
          <a:ln/>
        </p:spPr>
        <p:txBody>
          <a:bodyPr wrap="square" rtlCol="0" anchor="ctr"/>
          <a:lstStyle/>
          <a:p>
            <a:pPr marL="0" indent="0">
              <a:buNone/>
            </a:pPr>
            <a:r>
              <a:rPr lang="en-US" sz="2400" b="1" dirty="0">
                <a:solidFill>
                  <a:srgbClr val="1F2937"/>
                </a:solidFill>
              </a:rPr>
              <a:t>Visibility does not equal execution</a:t>
            </a:r>
            <a:endParaRPr lang="en-US" sz="2400" dirty="0"/>
          </a:p>
        </p:txBody>
      </p:sp>
      <p:sp>
        <p:nvSpPr>
          <p:cNvPr id="5" name="Text 2">
            <a:extLst>
              <a:ext uri="{FF2B5EF4-FFF2-40B4-BE49-F238E27FC236}">
                <a16:creationId xmlns:a16="http://schemas.microsoft.com/office/drawing/2014/main" id="{98D46977-6490-25B0-6ABC-1F2EE5C1B991}"/>
              </a:ext>
            </a:extLst>
          </p:cNvPr>
          <p:cNvSpPr/>
          <p:nvPr/>
        </p:nvSpPr>
        <p:spPr>
          <a:xfrm>
            <a:off x="521208" y="1179576"/>
            <a:ext cx="6217920" cy="274320"/>
          </a:xfrm>
          <a:prstGeom prst="rect">
            <a:avLst/>
          </a:prstGeom>
          <a:noFill/>
          <a:ln/>
        </p:spPr>
        <p:txBody>
          <a:bodyPr wrap="square" rtlCol="0" anchor="ctr"/>
          <a:lstStyle/>
          <a:p>
            <a:pPr marL="0" indent="0">
              <a:buNone/>
            </a:pPr>
            <a:r>
              <a:rPr lang="en-US" sz="1250" dirty="0">
                <a:solidFill>
                  <a:srgbClr val="5B6470"/>
                </a:solidFill>
              </a:rPr>
              <a:t>Most SAP environments already capture data. The bottleneck is turning that data into immediate action.</a:t>
            </a:r>
            <a:endParaRPr lang="en-US" sz="1250" dirty="0"/>
          </a:p>
        </p:txBody>
      </p:sp>
      <p:sp>
        <p:nvSpPr>
          <p:cNvPr id="6" name="Shape 3">
            <a:extLst>
              <a:ext uri="{FF2B5EF4-FFF2-40B4-BE49-F238E27FC236}">
                <a16:creationId xmlns:a16="http://schemas.microsoft.com/office/drawing/2014/main" id="{CC23FC2E-AE60-FA07-13D6-B5CC1B59B19B}"/>
              </a:ext>
            </a:extLst>
          </p:cNvPr>
          <p:cNvSpPr/>
          <p:nvPr/>
        </p:nvSpPr>
        <p:spPr>
          <a:xfrm>
            <a:off x="548640" y="1737360"/>
            <a:ext cx="11064240" cy="3840480"/>
          </a:xfrm>
          <a:prstGeom prst="roundRect">
            <a:avLst>
              <a:gd name="adj" fmla="val 1905"/>
            </a:avLst>
          </a:prstGeom>
          <a:solidFill>
            <a:srgbClr val="FFFFFF"/>
          </a:solidFill>
          <a:ln w="12700">
            <a:solidFill>
              <a:srgbClr val="D8DEE6"/>
            </a:solidFill>
            <a:prstDash val="solid"/>
          </a:ln>
        </p:spPr>
        <p:txBody>
          <a:bodyPr/>
          <a:lstStyle/>
          <a:p>
            <a:endParaRPr lang="en-US"/>
          </a:p>
        </p:txBody>
      </p:sp>
      <p:sp>
        <p:nvSpPr>
          <p:cNvPr id="7" name="Shape 4">
            <a:extLst>
              <a:ext uri="{FF2B5EF4-FFF2-40B4-BE49-F238E27FC236}">
                <a16:creationId xmlns:a16="http://schemas.microsoft.com/office/drawing/2014/main" id="{C289D658-01B3-281B-02C2-4C3324B93901}"/>
              </a:ext>
            </a:extLst>
          </p:cNvPr>
          <p:cNvSpPr/>
          <p:nvPr/>
        </p:nvSpPr>
        <p:spPr>
          <a:xfrm>
            <a:off x="822960" y="2148840"/>
            <a:ext cx="1737360" cy="731520"/>
          </a:xfrm>
          <a:prstGeom prst="roundRect">
            <a:avLst>
              <a:gd name="adj" fmla="val 10000"/>
            </a:avLst>
          </a:prstGeom>
          <a:solidFill>
            <a:srgbClr val="EAF2FB"/>
          </a:solidFill>
          <a:ln w="12700">
            <a:solidFill>
              <a:srgbClr val="C9D7E8"/>
            </a:solidFill>
            <a:prstDash val="solid"/>
          </a:ln>
        </p:spPr>
        <p:txBody>
          <a:bodyPr/>
          <a:lstStyle/>
          <a:p>
            <a:endParaRPr lang="en-US"/>
          </a:p>
        </p:txBody>
      </p:sp>
      <p:sp>
        <p:nvSpPr>
          <p:cNvPr id="8" name="Text 5">
            <a:extLst>
              <a:ext uri="{FF2B5EF4-FFF2-40B4-BE49-F238E27FC236}">
                <a16:creationId xmlns:a16="http://schemas.microsoft.com/office/drawing/2014/main" id="{49A9B86D-997E-5E42-979B-35B0E6BD56EA}"/>
              </a:ext>
            </a:extLst>
          </p:cNvPr>
          <p:cNvSpPr/>
          <p:nvPr/>
        </p:nvSpPr>
        <p:spPr>
          <a:xfrm>
            <a:off x="932688" y="2359152"/>
            <a:ext cx="1517904" cy="256032"/>
          </a:xfrm>
          <a:prstGeom prst="rect">
            <a:avLst/>
          </a:prstGeom>
          <a:noFill/>
          <a:ln/>
        </p:spPr>
        <p:txBody>
          <a:bodyPr wrap="square" rtlCol="0" anchor="ctr"/>
          <a:lstStyle/>
          <a:p>
            <a:pPr marL="0" indent="0" algn="ctr">
              <a:buNone/>
            </a:pPr>
            <a:r>
              <a:rPr lang="en-US" sz="1300" b="1" dirty="0">
                <a:solidFill>
                  <a:srgbClr val="233042"/>
                </a:solidFill>
              </a:rPr>
              <a:t>Data captured</a:t>
            </a:r>
            <a:endParaRPr lang="en-US" sz="1300" dirty="0"/>
          </a:p>
        </p:txBody>
      </p:sp>
      <p:sp>
        <p:nvSpPr>
          <p:cNvPr id="9" name="Shape 6">
            <a:extLst>
              <a:ext uri="{FF2B5EF4-FFF2-40B4-BE49-F238E27FC236}">
                <a16:creationId xmlns:a16="http://schemas.microsoft.com/office/drawing/2014/main" id="{D05AA25D-6DDD-E8A6-5659-60F65843B78D}"/>
              </a:ext>
            </a:extLst>
          </p:cNvPr>
          <p:cNvSpPr/>
          <p:nvPr/>
        </p:nvSpPr>
        <p:spPr>
          <a:xfrm>
            <a:off x="2670048" y="2395728"/>
            <a:ext cx="201168" cy="201168"/>
          </a:xfrm>
          <a:prstGeom prst="chevron">
            <a:avLst/>
          </a:prstGeom>
          <a:solidFill>
            <a:srgbClr val="8DB3DA"/>
          </a:solidFill>
          <a:ln w="12700">
            <a:solidFill>
              <a:srgbClr val="8DB3DA"/>
            </a:solidFill>
            <a:prstDash val="solid"/>
          </a:ln>
        </p:spPr>
        <p:txBody>
          <a:bodyPr/>
          <a:lstStyle/>
          <a:p>
            <a:endParaRPr lang="en-US"/>
          </a:p>
        </p:txBody>
      </p:sp>
      <p:sp>
        <p:nvSpPr>
          <p:cNvPr id="10" name="Shape 7">
            <a:extLst>
              <a:ext uri="{FF2B5EF4-FFF2-40B4-BE49-F238E27FC236}">
                <a16:creationId xmlns:a16="http://schemas.microsoft.com/office/drawing/2014/main" id="{06484B1C-5054-B2E7-8B05-43999860ABB4}"/>
              </a:ext>
            </a:extLst>
          </p:cNvPr>
          <p:cNvSpPr/>
          <p:nvPr/>
        </p:nvSpPr>
        <p:spPr>
          <a:xfrm>
            <a:off x="2880360" y="2148840"/>
            <a:ext cx="1737360" cy="731520"/>
          </a:xfrm>
          <a:prstGeom prst="roundRect">
            <a:avLst>
              <a:gd name="adj" fmla="val 10000"/>
            </a:avLst>
          </a:prstGeom>
          <a:solidFill>
            <a:srgbClr val="EAF2FB"/>
          </a:solidFill>
          <a:ln w="12700">
            <a:solidFill>
              <a:srgbClr val="C9D7E8"/>
            </a:solidFill>
            <a:prstDash val="solid"/>
          </a:ln>
        </p:spPr>
        <p:txBody>
          <a:bodyPr/>
          <a:lstStyle/>
          <a:p>
            <a:endParaRPr lang="en-US"/>
          </a:p>
        </p:txBody>
      </p:sp>
      <p:sp>
        <p:nvSpPr>
          <p:cNvPr id="11" name="Text 8">
            <a:extLst>
              <a:ext uri="{FF2B5EF4-FFF2-40B4-BE49-F238E27FC236}">
                <a16:creationId xmlns:a16="http://schemas.microsoft.com/office/drawing/2014/main" id="{14E36E48-67E9-5798-04F6-2DB9B04B621B}"/>
              </a:ext>
            </a:extLst>
          </p:cNvPr>
          <p:cNvSpPr/>
          <p:nvPr/>
        </p:nvSpPr>
        <p:spPr>
          <a:xfrm>
            <a:off x="2990088" y="2359152"/>
            <a:ext cx="1517904" cy="256032"/>
          </a:xfrm>
          <a:prstGeom prst="rect">
            <a:avLst/>
          </a:prstGeom>
          <a:noFill/>
          <a:ln/>
        </p:spPr>
        <p:txBody>
          <a:bodyPr wrap="square" rtlCol="0" anchor="ctr"/>
          <a:lstStyle/>
          <a:p>
            <a:pPr marL="0" indent="0" algn="ctr">
              <a:buNone/>
            </a:pPr>
            <a:r>
              <a:rPr lang="en-US" sz="1300" b="1" dirty="0">
                <a:solidFill>
                  <a:srgbClr val="233042"/>
                </a:solidFill>
              </a:rPr>
              <a:t>Sent to SAP / cloud</a:t>
            </a:r>
            <a:endParaRPr lang="en-US" sz="1300" dirty="0"/>
          </a:p>
        </p:txBody>
      </p:sp>
      <p:sp>
        <p:nvSpPr>
          <p:cNvPr id="12" name="Shape 9">
            <a:extLst>
              <a:ext uri="{FF2B5EF4-FFF2-40B4-BE49-F238E27FC236}">
                <a16:creationId xmlns:a16="http://schemas.microsoft.com/office/drawing/2014/main" id="{4ACA117D-52D3-A7FD-9348-225BE67C6893}"/>
              </a:ext>
            </a:extLst>
          </p:cNvPr>
          <p:cNvSpPr/>
          <p:nvPr/>
        </p:nvSpPr>
        <p:spPr>
          <a:xfrm>
            <a:off x="4727448" y="2395728"/>
            <a:ext cx="201168" cy="201168"/>
          </a:xfrm>
          <a:prstGeom prst="chevron">
            <a:avLst/>
          </a:prstGeom>
          <a:solidFill>
            <a:srgbClr val="8DB3DA"/>
          </a:solidFill>
          <a:ln w="12700">
            <a:solidFill>
              <a:srgbClr val="8DB3DA"/>
            </a:solidFill>
            <a:prstDash val="solid"/>
          </a:ln>
        </p:spPr>
        <p:txBody>
          <a:bodyPr/>
          <a:lstStyle/>
          <a:p>
            <a:endParaRPr lang="en-US"/>
          </a:p>
        </p:txBody>
      </p:sp>
      <p:sp>
        <p:nvSpPr>
          <p:cNvPr id="13" name="Shape 10">
            <a:extLst>
              <a:ext uri="{FF2B5EF4-FFF2-40B4-BE49-F238E27FC236}">
                <a16:creationId xmlns:a16="http://schemas.microsoft.com/office/drawing/2014/main" id="{7CCA5D0D-6463-D656-B0E1-2FEED38CEFEC}"/>
              </a:ext>
            </a:extLst>
          </p:cNvPr>
          <p:cNvSpPr/>
          <p:nvPr/>
        </p:nvSpPr>
        <p:spPr>
          <a:xfrm>
            <a:off x="4937760" y="2148840"/>
            <a:ext cx="1737360" cy="731520"/>
          </a:xfrm>
          <a:prstGeom prst="roundRect">
            <a:avLst>
              <a:gd name="adj" fmla="val 10000"/>
            </a:avLst>
          </a:prstGeom>
          <a:solidFill>
            <a:srgbClr val="F7F9FC"/>
          </a:solidFill>
          <a:ln w="12700">
            <a:solidFill>
              <a:srgbClr val="C9D7E8"/>
            </a:solidFill>
            <a:prstDash val="solid"/>
          </a:ln>
        </p:spPr>
        <p:txBody>
          <a:bodyPr/>
          <a:lstStyle/>
          <a:p>
            <a:endParaRPr lang="en-US"/>
          </a:p>
        </p:txBody>
      </p:sp>
      <p:sp>
        <p:nvSpPr>
          <p:cNvPr id="14" name="Text 11">
            <a:extLst>
              <a:ext uri="{FF2B5EF4-FFF2-40B4-BE49-F238E27FC236}">
                <a16:creationId xmlns:a16="http://schemas.microsoft.com/office/drawing/2014/main" id="{BAFF7CDC-E138-E727-17E6-510932194192}"/>
              </a:ext>
            </a:extLst>
          </p:cNvPr>
          <p:cNvSpPr/>
          <p:nvPr/>
        </p:nvSpPr>
        <p:spPr>
          <a:xfrm>
            <a:off x="5047488" y="2359152"/>
            <a:ext cx="1517904" cy="256032"/>
          </a:xfrm>
          <a:prstGeom prst="rect">
            <a:avLst/>
          </a:prstGeom>
          <a:noFill/>
          <a:ln/>
        </p:spPr>
        <p:txBody>
          <a:bodyPr wrap="square" rtlCol="0" anchor="ctr"/>
          <a:lstStyle/>
          <a:p>
            <a:pPr marL="0" indent="0" algn="ctr">
              <a:buNone/>
            </a:pPr>
            <a:r>
              <a:rPr lang="en-US" sz="1300" b="1" dirty="0">
                <a:solidFill>
                  <a:srgbClr val="233042"/>
                </a:solidFill>
              </a:rPr>
              <a:t>Analyzed</a:t>
            </a:r>
            <a:endParaRPr lang="en-US" sz="1300" dirty="0"/>
          </a:p>
        </p:txBody>
      </p:sp>
      <p:sp>
        <p:nvSpPr>
          <p:cNvPr id="15" name="Shape 12">
            <a:extLst>
              <a:ext uri="{FF2B5EF4-FFF2-40B4-BE49-F238E27FC236}">
                <a16:creationId xmlns:a16="http://schemas.microsoft.com/office/drawing/2014/main" id="{5214E1F2-F7A2-835B-2ECF-9B60ABA819E1}"/>
              </a:ext>
            </a:extLst>
          </p:cNvPr>
          <p:cNvSpPr/>
          <p:nvPr/>
        </p:nvSpPr>
        <p:spPr>
          <a:xfrm>
            <a:off x="6784848" y="2395728"/>
            <a:ext cx="201168" cy="201168"/>
          </a:xfrm>
          <a:prstGeom prst="chevron">
            <a:avLst/>
          </a:prstGeom>
          <a:solidFill>
            <a:srgbClr val="8DB3DA"/>
          </a:solidFill>
          <a:ln w="12700">
            <a:solidFill>
              <a:srgbClr val="8DB3DA"/>
            </a:solidFill>
            <a:prstDash val="solid"/>
          </a:ln>
        </p:spPr>
        <p:txBody>
          <a:bodyPr/>
          <a:lstStyle/>
          <a:p>
            <a:endParaRPr lang="en-US"/>
          </a:p>
        </p:txBody>
      </p:sp>
      <p:sp>
        <p:nvSpPr>
          <p:cNvPr id="16" name="Shape 13">
            <a:extLst>
              <a:ext uri="{FF2B5EF4-FFF2-40B4-BE49-F238E27FC236}">
                <a16:creationId xmlns:a16="http://schemas.microsoft.com/office/drawing/2014/main" id="{FF600D78-0E1F-5950-F1C2-29752BC39E9B}"/>
              </a:ext>
            </a:extLst>
          </p:cNvPr>
          <p:cNvSpPr/>
          <p:nvPr/>
        </p:nvSpPr>
        <p:spPr>
          <a:xfrm>
            <a:off x="6995160" y="2148840"/>
            <a:ext cx="1737360" cy="731520"/>
          </a:xfrm>
          <a:prstGeom prst="roundRect">
            <a:avLst>
              <a:gd name="adj" fmla="val 10000"/>
            </a:avLst>
          </a:prstGeom>
          <a:solidFill>
            <a:srgbClr val="F7F9FC"/>
          </a:solidFill>
          <a:ln w="12700">
            <a:solidFill>
              <a:srgbClr val="C9D7E8"/>
            </a:solidFill>
            <a:prstDash val="solid"/>
          </a:ln>
        </p:spPr>
        <p:txBody>
          <a:bodyPr/>
          <a:lstStyle/>
          <a:p>
            <a:endParaRPr lang="en-US"/>
          </a:p>
        </p:txBody>
      </p:sp>
      <p:sp>
        <p:nvSpPr>
          <p:cNvPr id="17" name="Text 14">
            <a:extLst>
              <a:ext uri="{FF2B5EF4-FFF2-40B4-BE49-F238E27FC236}">
                <a16:creationId xmlns:a16="http://schemas.microsoft.com/office/drawing/2014/main" id="{017E147E-2C75-49A8-04DE-4AC6546C6F43}"/>
              </a:ext>
            </a:extLst>
          </p:cNvPr>
          <p:cNvSpPr/>
          <p:nvPr/>
        </p:nvSpPr>
        <p:spPr>
          <a:xfrm>
            <a:off x="7104888" y="2359152"/>
            <a:ext cx="1517904" cy="256032"/>
          </a:xfrm>
          <a:prstGeom prst="rect">
            <a:avLst/>
          </a:prstGeom>
          <a:noFill/>
          <a:ln/>
        </p:spPr>
        <p:txBody>
          <a:bodyPr wrap="square" rtlCol="0" anchor="ctr"/>
          <a:lstStyle/>
          <a:p>
            <a:pPr marL="0" indent="0" algn="ctr">
              <a:buNone/>
            </a:pPr>
            <a:r>
              <a:rPr lang="en-US" sz="1300" b="1" dirty="0">
                <a:solidFill>
                  <a:srgbClr val="233042"/>
                </a:solidFill>
              </a:rPr>
              <a:t>Returned for action</a:t>
            </a:r>
            <a:endParaRPr lang="en-US" sz="1300" dirty="0"/>
          </a:p>
        </p:txBody>
      </p:sp>
      <p:sp>
        <p:nvSpPr>
          <p:cNvPr id="18" name="Shape 15">
            <a:extLst>
              <a:ext uri="{FF2B5EF4-FFF2-40B4-BE49-F238E27FC236}">
                <a16:creationId xmlns:a16="http://schemas.microsoft.com/office/drawing/2014/main" id="{892127C8-895E-5902-F429-3A35506DB33D}"/>
              </a:ext>
            </a:extLst>
          </p:cNvPr>
          <p:cNvSpPr/>
          <p:nvPr/>
        </p:nvSpPr>
        <p:spPr>
          <a:xfrm>
            <a:off x="8842248" y="2395728"/>
            <a:ext cx="201168" cy="201168"/>
          </a:xfrm>
          <a:prstGeom prst="chevron">
            <a:avLst/>
          </a:prstGeom>
          <a:solidFill>
            <a:srgbClr val="8DB3DA"/>
          </a:solidFill>
          <a:ln w="12700">
            <a:solidFill>
              <a:srgbClr val="8DB3DA"/>
            </a:solidFill>
            <a:prstDash val="solid"/>
          </a:ln>
        </p:spPr>
        <p:txBody>
          <a:bodyPr/>
          <a:lstStyle/>
          <a:p>
            <a:endParaRPr lang="en-US"/>
          </a:p>
        </p:txBody>
      </p:sp>
      <p:sp>
        <p:nvSpPr>
          <p:cNvPr id="19" name="Shape 16">
            <a:extLst>
              <a:ext uri="{FF2B5EF4-FFF2-40B4-BE49-F238E27FC236}">
                <a16:creationId xmlns:a16="http://schemas.microsoft.com/office/drawing/2014/main" id="{F099267E-4A87-C42E-8F19-637DB7BC1B8B}"/>
              </a:ext>
            </a:extLst>
          </p:cNvPr>
          <p:cNvSpPr/>
          <p:nvPr/>
        </p:nvSpPr>
        <p:spPr>
          <a:xfrm>
            <a:off x="9052560" y="2148840"/>
            <a:ext cx="1737360" cy="731520"/>
          </a:xfrm>
          <a:prstGeom prst="roundRect">
            <a:avLst>
              <a:gd name="adj" fmla="val 10000"/>
            </a:avLst>
          </a:prstGeom>
          <a:solidFill>
            <a:srgbClr val="F7F9FC"/>
          </a:solidFill>
          <a:ln w="12700">
            <a:solidFill>
              <a:srgbClr val="C9D7E8"/>
            </a:solidFill>
            <a:prstDash val="solid"/>
          </a:ln>
        </p:spPr>
        <p:txBody>
          <a:bodyPr/>
          <a:lstStyle/>
          <a:p>
            <a:endParaRPr lang="en-US"/>
          </a:p>
        </p:txBody>
      </p:sp>
      <p:sp>
        <p:nvSpPr>
          <p:cNvPr id="20" name="Text 17">
            <a:extLst>
              <a:ext uri="{FF2B5EF4-FFF2-40B4-BE49-F238E27FC236}">
                <a16:creationId xmlns:a16="http://schemas.microsoft.com/office/drawing/2014/main" id="{6644855D-E67A-F88A-5693-B7A33B05D1DB}"/>
              </a:ext>
            </a:extLst>
          </p:cNvPr>
          <p:cNvSpPr/>
          <p:nvPr/>
        </p:nvSpPr>
        <p:spPr>
          <a:xfrm>
            <a:off x="9162288" y="2359152"/>
            <a:ext cx="1517904" cy="256032"/>
          </a:xfrm>
          <a:prstGeom prst="rect">
            <a:avLst/>
          </a:prstGeom>
          <a:noFill/>
          <a:ln/>
        </p:spPr>
        <p:txBody>
          <a:bodyPr wrap="square" rtlCol="0" anchor="ctr"/>
          <a:lstStyle/>
          <a:p>
            <a:pPr marL="0" indent="0" algn="ctr">
              <a:buNone/>
            </a:pPr>
            <a:r>
              <a:rPr lang="en-US" sz="1300" b="1" dirty="0">
                <a:solidFill>
                  <a:srgbClr val="233042"/>
                </a:solidFill>
              </a:rPr>
              <a:t>Reactive execution</a:t>
            </a:r>
            <a:endParaRPr lang="en-US" sz="1300" dirty="0"/>
          </a:p>
        </p:txBody>
      </p:sp>
      <p:sp>
        <p:nvSpPr>
          <p:cNvPr id="21" name="Text 18">
            <a:extLst>
              <a:ext uri="{FF2B5EF4-FFF2-40B4-BE49-F238E27FC236}">
                <a16:creationId xmlns:a16="http://schemas.microsoft.com/office/drawing/2014/main" id="{000D4AFB-28D5-0FB4-4B47-97868DFCA02E}"/>
              </a:ext>
            </a:extLst>
          </p:cNvPr>
          <p:cNvSpPr/>
          <p:nvPr/>
        </p:nvSpPr>
        <p:spPr>
          <a:xfrm>
            <a:off x="914400" y="3209544"/>
            <a:ext cx="3342290" cy="256032"/>
          </a:xfrm>
          <a:prstGeom prst="rect">
            <a:avLst/>
          </a:prstGeom>
          <a:noFill/>
          <a:ln/>
        </p:spPr>
        <p:txBody>
          <a:bodyPr wrap="square" rtlCol="0" anchor="ctr"/>
          <a:lstStyle/>
          <a:p>
            <a:pPr marL="0" indent="0">
              <a:buNone/>
            </a:pPr>
            <a:r>
              <a:rPr lang="en-US" sz="1400" b="1" dirty="0">
                <a:solidFill>
                  <a:srgbClr val="C2410C"/>
                </a:solidFill>
              </a:rPr>
              <a:t>Where delay accumulates</a:t>
            </a:r>
            <a:endParaRPr lang="en-US" sz="1400" dirty="0"/>
          </a:p>
        </p:txBody>
      </p:sp>
      <p:sp>
        <p:nvSpPr>
          <p:cNvPr id="22" name="Shape 19">
            <a:extLst>
              <a:ext uri="{FF2B5EF4-FFF2-40B4-BE49-F238E27FC236}">
                <a16:creationId xmlns:a16="http://schemas.microsoft.com/office/drawing/2014/main" id="{E1EA37D6-F64A-11B0-B60A-9E3174851740}"/>
              </a:ext>
            </a:extLst>
          </p:cNvPr>
          <p:cNvSpPr/>
          <p:nvPr/>
        </p:nvSpPr>
        <p:spPr>
          <a:xfrm>
            <a:off x="914400" y="3584448"/>
            <a:ext cx="164592" cy="164592"/>
          </a:xfrm>
          <a:prstGeom prst="ellipse">
            <a:avLst/>
          </a:prstGeom>
          <a:solidFill>
            <a:srgbClr val="EF4444"/>
          </a:solidFill>
          <a:ln w="12700">
            <a:solidFill>
              <a:srgbClr val="EF4444"/>
            </a:solidFill>
            <a:prstDash val="solid"/>
          </a:ln>
        </p:spPr>
        <p:txBody>
          <a:bodyPr/>
          <a:lstStyle/>
          <a:p>
            <a:endParaRPr lang="en-US"/>
          </a:p>
        </p:txBody>
      </p:sp>
      <p:sp>
        <p:nvSpPr>
          <p:cNvPr id="23" name="Text 20">
            <a:extLst>
              <a:ext uri="{FF2B5EF4-FFF2-40B4-BE49-F238E27FC236}">
                <a16:creationId xmlns:a16="http://schemas.microsoft.com/office/drawing/2014/main" id="{7DA9B155-B789-CCC1-92DC-A0FB438A9A45}"/>
              </a:ext>
            </a:extLst>
          </p:cNvPr>
          <p:cNvSpPr/>
          <p:nvPr/>
        </p:nvSpPr>
        <p:spPr>
          <a:xfrm>
            <a:off x="1170432" y="3538728"/>
            <a:ext cx="3474720" cy="201168"/>
          </a:xfrm>
          <a:prstGeom prst="rect">
            <a:avLst/>
          </a:prstGeom>
          <a:noFill/>
          <a:ln/>
        </p:spPr>
        <p:txBody>
          <a:bodyPr wrap="square" rtlCol="0" anchor="ctr"/>
          <a:lstStyle/>
          <a:p>
            <a:pPr marL="0" indent="0">
              <a:buNone/>
            </a:pPr>
            <a:r>
              <a:rPr lang="en-US" sz="1400" dirty="0">
                <a:solidFill>
                  <a:srgbClr val="374151"/>
                </a:solidFill>
              </a:rPr>
              <a:t>Latency between event and decision</a:t>
            </a:r>
            <a:endParaRPr lang="en-US" sz="1400" dirty="0"/>
          </a:p>
        </p:txBody>
      </p:sp>
      <p:sp>
        <p:nvSpPr>
          <p:cNvPr id="24" name="Shape 21">
            <a:extLst>
              <a:ext uri="{FF2B5EF4-FFF2-40B4-BE49-F238E27FC236}">
                <a16:creationId xmlns:a16="http://schemas.microsoft.com/office/drawing/2014/main" id="{24C506DB-723D-C5EA-C30C-00BDFBD4963A}"/>
              </a:ext>
            </a:extLst>
          </p:cNvPr>
          <p:cNvSpPr/>
          <p:nvPr/>
        </p:nvSpPr>
        <p:spPr>
          <a:xfrm>
            <a:off x="914400" y="4078224"/>
            <a:ext cx="164592" cy="164592"/>
          </a:xfrm>
          <a:prstGeom prst="ellipse">
            <a:avLst/>
          </a:prstGeom>
          <a:solidFill>
            <a:srgbClr val="EF4444"/>
          </a:solidFill>
          <a:ln w="12700">
            <a:solidFill>
              <a:srgbClr val="EF4444"/>
            </a:solidFill>
            <a:prstDash val="solid"/>
          </a:ln>
        </p:spPr>
        <p:txBody>
          <a:bodyPr/>
          <a:lstStyle/>
          <a:p>
            <a:endParaRPr lang="en-US"/>
          </a:p>
        </p:txBody>
      </p:sp>
      <p:sp>
        <p:nvSpPr>
          <p:cNvPr id="25" name="Text 22">
            <a:extLst>
              <a:ext uri="{FF2B5EF4-FFF2-40B4-BE49-F238E27FC236}">
                <a16:creationId xmlns:a16="http://schemas.microsoft.com/office/drawing/2014/main" id="{06F16FE5-5598-E333-3393-C4A632D85E4C}"/>
              </a:ext>
            </a:extLst>
          </p:cNvPr>
          <p:cNvSpPr/>
          <p:nvPr/>
        </p:nvSpPr>
        <p:spPr>
          <a:xfrm>
            <a:off x="1170432" y="4032504"/>
            <a:ext cx="3474720" cy="201168"/>
          </a:xfrm>
          <a:prstGeom prst="rect">
            <a:avLst/>
          </a:prstGeom>
          <a:noFill/>
          <a:ln/>
        </p:spPr>
        <p:txBody>
          <a:bodyPr wrap="square" rtlCol="0" anchor="ctr"/>
          <a:lstStyle/>
          <a:p>
            <a:pPr marL="0" indent="0">
              <a:buNone/>
            </a:pPr>
            <a:r>
              <a:rPr lang="en-US" sz="1400" dirty="0">
                <a:solidFill>
                  <a:srgbClr val="374151"/>
                </a:solidFill>
              </a:rPr>
              <a:t>Manual intervention for exceptions</a:t>
            </a:r>
            <a:endParaRPr lang="en-US" sz="1400" dirty="0"/>
          </a:p>
        </p:txBody>
      </p:sp>
      <p:sp>
        <p:nvSpPr>
          <p:cNvPr id="26" name="Shape 23">
            <a:extLst>
              <a:ext uri="{FF2B5EF4-FFF2-40B4-BE49-F238E27FC236}">
                <a16:creationId xmlns:a16="http://schemas.microsoft.com/office/drawing/2014/main" id="{9B3A7365-0D64-FDD1-A200-3B145634B0E6}"/>
              </a:ext>
            </a:extLst>
          </p:cNvPr>
          <p:cNvSpPr/>
          <p:nvPr/>
        </p:nvSpPr>
        <p:spPr>
          <a:xfrm>
            <a:off x="914400" y="4572000"/>
            <a:ext cx="164592" cy="164592"/>
          </a:xfrm>
          <a:prstGeom prst="ellipse">
            <a:avLst/>
          </a:prstGeom>
          <a:solidFill>
            <a:srgbClr val="EF4444"/>
          </a:solidFill>
          <a:ln w="12700">
            <a:solidFill>
              <a:srgbClr val="EF4444"/>
            </a:solidFill>
            <a:prstDash val="solid"/>
          </a:ln>
        </p:spPr>
        <p:txBody>
          <a:bodyPr/>
          <a:lstStyle/>
          <a:p>
            <a:endParaRPr lang="en-US"/>
          </a:p>
        </p:txBody>
      </p:sp>
      <p:sp>
        <p:nvSpPr>
          <p:cNvPr id="27" name="Text 24">
            <a:extLst>
              <a:ext uri="{FF2B5EF4-FFF2-40B4-BE49-F238E27FC236}">
                <a16:creationId xmlns:a16="http://schemas.microsoft.com/office/drawing/2014/main" id="{BA802D74-799C-9F43-151B-DD5A3C8F86EB}"/>
              </a:ext>
            </a:extLst>
          </p:cNvPr>
          <p:cNvSpPr/>
          <p:nvPr/>
        </p:nvSpPr>
        <p:spPr>
          <a:xfrm>
            <a:off x="1170432" y="4526280"/>
            <a:ext cx="3474720" cy="201168"/>
          </a:xfrm>
          <a:prstGeom prst="rect">
            <a:avLst/>
          </a:prstGeom>
          <a:noFill/>
          <a:ln/>
        </p:spPr>
        <p:txBody>
          <a:bodyPr wrap="square" rtlCol="0" anchor="ctr"/>
          <a:lstStyle/>
          <a:p>
            <a:pPr marL="0" indent="0">
              <a:buNone/>
            </a:pPr>
            <a:r>
              <a:rPr lang="en-US" sz="1400" dirty="0">
                <a:solidFill>
                  <a:srgbClr val="374151"/>
                </a:solidFill>
              </a:rPr>
              <a:t>Frontline teams remain reactive</a:t>
            </a:r>
            <a:endParaRPr lang="en-US" sz="1400" dirty="0"/>
          </a:p>
        </p:txBody>
      </p:sp>
      <p:sp>
        <p:nvSpPr>
          <p:cNvPr id="28" name="Text 25">
            <a:extLst>
              <a:ext uri="{FF2B5EF4-FFF2-40B4-BE49-F238E27FC236}">
                <a16:creationId xmlns:a16="http://schemas.microsoft.com/office/drawing/2014/main" id="{260F0231-3981-E6EA-47A7-19CA438379CB}"/>
              </a:ext>
            </a:extLst>
          </p:cNvPr>
          <p:cNvSpPr/>
          <p:nvPr/>
        </p:nvSpPr>
        <p:spPr>
          <a:xfrm>
            <a:off x="5669280" y="3246120"/>
            <a:ext cx="2560320" cy="219456"/>
          </a:xfrm>
          <a:prstGeom prst="rect">
            <a:avLst/>
          </a:prstGeom>
          <a:noFill/>
          <a:ln/>
        </p:spPr>
        <p:txBody>
          <a:bodyPr wrap="square" rtlCol="0" anchor="ctr"/>
          <a:lstStyle/>
          <a:p>
            <a:pPr marL="0" indent="0">
              <a:buNone/>
            </a:pPr>
            <a:r>
              <a:rPr lang="en-US" sz="1400" b="1" dirty="0">
                <a:solidFill>
                  <a:srgbClr val="0B5CAB"/>
                </a:solidFill>
              </a:rPr>
              <a:t>SAP customer implication</a:t>
            </a:r>
            <a:endParaRPr lang="en-US" sz="1400" dirty="0"/>
          </a:p>
        </p:txBody>
      </p:sp>
      <p:sp>
        <p:nvSpPr>
          <p:cNvPr id="29" name="Text 26">
            <a:extLst>
              <a:ext uri="{FF2B5EF4-FFF2-40B4-BE49-F238E27FC236}">
                <a16:creationId xmlns:a16="http://schemas.microsoft.com/office/drawing/2014/main" id="{7CD3B59E-792D-8B7A-4888-00BB1EC52AB5}"/>
              </a:ext>
            </a:extLst>
          </p:cNvPr>
          <p:cNvSpPr/>
          <p:nvPr/>
        </p:nvSpPr>
        <p:spPr>
          <a:xfrm>
            <a:off x="5669280" y="3529584"/>
            <a:ext cx="5303520" cy="219456"/>
          </a:xfrm>
          <a:prstGeom prst="rect">
            <a:avLst/>
          </a:prstGeom>
          <a:noFill/>
          <a:ln/>
        </p:spPr>
        <p:txBody>
          <a:bodyPr wrap="square" rtlCol="0" anchor="ctr"/>
          <a:lstStyle/>
          <a:p>
            <a:pPr marL="0" indent="0">
              <a:buNone/>
            </a:pPr>
            <a:r>
              <a:rPr lang="en-US" sz="1400" dirty="0">
                <a:solidFill>
                  <a:srgbClr val="374151"/>
                </a:solidFill>
              </a:rPr>
              <a:t>✓ Inventory, quality, and labor decisions wait on people</a:t>
            </a:r>
            <a:endParaRPr lang="en-US" sz="1400" dirty="0"/>
          </a:p>
        </p:txBody>
      </p:sp>
      <p:sp>
        <p:nvSpPr>
          <p:cNvPr id="30" name="Text 27">
            <a:extLst>
              <a:ext uri="{FF2B5EF4-FFF2-40B4-BE49-F238E27FC236}">
                <a16:creationId xmlns:a16="http://schemas.microsoft.com/office/drawing/2014/main" id="{D3BDCD99-849D-7FAC-6FD8-93D415B0528D}"/>
              </a:ext>
            </a:extLst>
          </p:cNvPr>
          <p:cNvSpPr/>
          <p:nvPr/>
        </p:nvSpPr>
        <p:spPr>
          <a:xfrm>
            <a:off x="5669280" y="4041648"/>
            <a:ext cx="5303520" cy="219456"/>
          </a:xfrm>
          <a:prstGeom prst="rect">
            <a:avLst/>
          </a:prstGeom>
          <a:noFill/>
          <a:ln/>
        </p:spPr>
        <p:txBody>
          <a:bodyPr wrap="square" rtlCol="0" anchor="ctr"/>
          <a:lstStyle/>
          <a:p>
            <a:pPr marL="0" indent="0">
              <a:buNone/>
            </a:pPr>
            <a:r>
              <a:rPr lang="en-US" sz="1400" dirty="0">
                <a:solidFill>
                  <a:srgbClr val="374151"/>
                </a:solidFill>
              </a:rPr>
              <a:t>✓ Execution consistency varies by site and shift</a:t>
            </a:r>
            <a:endParaRPr lang="en-US" sz="1400" dirty="0"/>
          </a:p>
        </p:txBody>
      </p:sp>
      <p:sp>
        <p:nvSpPr>
          <p:cNvPr id="31" name="Text 28">
            <a:extLst>
              <a:ext uri="{FF2B5EF4-FFF2-40B4-BE49-F238E27FC236}">
                <a16:creationId xmlns:a16="http://schemas.microsoft.com/office/drawing/2014/main" id="{7CAC2F1E-E35B-0AFB-0D14-781F34A567F7}"/>
              </a:ext>
            </a:extLst>
          </p:cNvPr>
          <p:cNvSpPr/>
          <p:nvPr/>
        </p:nvSpPr>
        <p:spPr>
          <a:xfrm>
            <a:off x="5669280" y="4553712"/>
            <a:ext cx="5303520" cy="219456"/>
          </a:xfrm>
          <a:prstGeom prst="rect">
            <a:avLst/>
          </a:prstGeom>
          <a:noFill/>
          <a:ln/>
        </p:spPr>
        <p:txBody>
          <a:bodyPr wrap="square" rtlCol="0" anchor="ctr"/>
          <a:lstStyle/>
          <a:p>
            <a:pPr marL="0" indent="0">
              <a:buNone/>
            </a:pPr>
            <a:r>
              <a:rPr lang="en-US" sz="1400" dirty="0">
                <a:solidFill>
                  <a:srgbClr val="374151"/>
                </a:solidFill>
              </a:rPr>
              <a:t>✓ Cycle time and service levels are constrained by workflow lag</a:t>
            </a:r>
            <a:endParaRPr lang="en-US" sz="1400" dirty="0"/>
          </a:p>
        </p:txBody>
      </p:sp>
      <p:sp>
        <p:nvSpPr>
          <p:cNvPr id="32" name="Text 29">
            <a:extLst>
              <a:ext uri="{FF2B5EF4-FFF2-40B4-BE49-F238E27FC236}">
                <a16:creationId xmlns:a16="http://schemas.microsoft.com/office/drawing/2014/main" id="{92F7D755-31FD-4153-6811-510C914D8537}"/>
              </a:ext>
            </a:extLst>
          </p:cNvPr>
          <p:cNvSpPr/>
          <p:nvPr/>
        </p:nvSpPr>
        <p:spPr>
          <a:xfrm>
            <a:off x="702627" y="5696712"/>
            <a:ext cx="10789920" cy="310896"/>
          </a:xfrm>
          <a:prstGeom prst="rect">
            <a:avLst/>
          </a:prstGeom>
          <a:noFill/>
          <a:ln/>
        </p:spPr>
        <p:txBody>
          <a:bodyPr wrap="square" rtlCol="0" anchor="ctr"/>
          <a:lstStyle/>
          <a:p>
            <a:pPr marL="0" indent="0" algn="ctr">
              <a:buNone/>
            </a:pPr>
            <a:r>
              <a:rPr lang="en-US" sz="1800" b="1" dirty="0">
                <a:solidFill>
                  <a:srgbClr val="0B5CAB"/>
                </a:solidFill>
              </a:rPr>
              <a:t>Insight: most supply chains do not have a data problem. They have an execution gap.</a:t>
            </a:r>
            <a:endParaRPr lang="en-US" sz="1800" dirty="0"/>
          </a:p>
        </p:txBody>
      </p:sp>
      <p:sp>
        <p:nvSpPr>
          <p:cNvPr id="33" name="Slide Number Placeholder 0">
            <a:extLst>
              <a:ext uri="{FF2B5EF4-FFF2-40B4-BE49-F238E27FC236}">
                <a16:creationId xmlns:a16="http://schemas.microsoft.com/office/drawing/2014/main" id="{C213F6CB-9DBC-0E81-2173-11300378FF06}"/>
              </a:ext>
            </a:extLst>
          </p:cNvPr>
          <p:cNvSpPr txBox="1">
            <a:spLocks/>
          </p:cNvSpPr>
          <p:nvPr/>
        </p:nvSpPr>
        <p:spPr>
          <a:xfrm>
            <a:off x="11612880" y="6446520"/>
            <a:ext cx="274320" cy="182880"/>
          </a:xfrm>
          <a:prstGeom prst="rect">
            <a:avLst/>
          </a:prstGeom>
          <a:extLst>
            <a:ext uri="{C572A759-6A51-4108-AA02-DFA0A04FC94B}">
              <ma14:wrappingTextBoxFlag xmlns:ma14="http://schemas.microsoft.com/office/mac/drawingml/2011/main" xmlns="" val="0"/>
            </a:ext>
          </a:extLst>
        </p:spPr>
        <p:txBody>
          <a:bodyPr/>
          <a:lstStyle>
            <a:defPPr>
              <a:defRPr lang="de-DE"/>
            </a:defPPr>
            <a:lvl1pPr marL="0" algn="l" defTabSz="1088776" rtl="0" eaLnBrk="1" latinLnBrk="0" hangingPunct="1">
              <a:defRPr lang="de-DE" sz="1000" kern="1200">
                <a:solidFill>
                  <a:srgbClr val="7A7A7A"/>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r"/>
            <a:fld id="{F7021451-1387-4CA6-816F-3879F97B5CBC}" type="slidenum">
              <a:rPr lang="en-US" smtClean="0"/>
              <a:pPr algn="r"/>
              <a:t>3</a:t>
            </a:fld>
            <a:endParaRPr lang="en-US"/>
          </a:p>
        </p:txBody>
      </p:sp>
    </p:spTree>
    <p:extLst>
      <p:ext uri="{BB962C8B-B14F-4D97-AF65-F5344CB8AC3E}">
        <p14:creationId xmlns:p14="http://schemas.microsoft.com/office/powerpoint/2010/main" val="3494148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244C5-6FD6-0BEC-707E-0D3A790E3091}"/>
            </a:ext>
          </a:extLst>
        </p:cNvPr>
        <p:cNvGrpSpPr/>
        <p:nvPr/>
      </p:nvGrpSpPr>
      <p:grpSpPr>
        <a:xfrm>
          <a:off x="0" y="0"/>
          <a:ext cx="0" cy="0"/>
          <a:chOff x="0" y="0"/>
          <a:chExt cx="0" cy="0"/>
        </a:xfrm>
      </p:grpSpPr>
      <p:sp>
        <p:nvSpPr>
          <p:cNvPr id="2" name="Freeform 1">
            <a:hlinkClick r:id="rId3"/>
            <a:extLst>
              <a:ext uri="{FF2B5EF4-FFF2-40B4-BE49-F238E27FC236}">
                <a16:creationId xmlns:a16="http://schemas.microsoft.com/office/drawing/2014/main" id="{92006336-53FA-1BDF-81AC-860A3C52919B}"/>
              </a:ext>
            </a:extLst>
          </p:cNvPr>
          <p:cNvSpPr/>
          <p:nvPr/>
        </p:nvSpPr>
        <p:spPr>
          <a:xfrm rot="2700000">
            <a:off x="10007122" y="490665"/>
            <a:ext cx="2804705" cy="586896"/>
          </a:xfrm>
          <a:custGeom>
            <a:avLst/>
            <a:gdLst>
              <a:gd name="connsiteX0" fmla="*/ 0 w 2804705"/>
              <a:gd name="connsiteY0" fmla="*/ 586896 h 586896"/>
              <a:gd name="connsiteX1" fmla="*/ 586896 w 2804705"/>
              <a:gd name="connsiteY1" fmla="*/ 0 h 586896"/>
              <a:gd name="connsiteX2" fmla="*/ 2217809 w 2804705"/>
              <a:gd name="connsiteY2" fmla="*/ 0 h 586896"/>
              <a:gd name="connsiteX3" fmla="*/ 2804705 w 2804705"/>
              <a:gd name="connsiteY3" fmla="*/ 586896 h 586896"/>
            </a:gdLst>
            <a:ahLst/>
            <a:cxnLst>
              <a:cxn ang="0">
                <a:pos x="connsiteX0" y="connsiteY0"/>
              </a:cxn>
              <a:cxn ang="0">
                <a:pos x="connsiteX1" y="connsiteY1"/>
              </a:cxn>
              <a:cxn ang="0">
                <a:pos x="connsiteX2" y="connsiteY2"/>
              </a:cxn>
              <a:cxn ang="0">
                <a:pos x="connsiteX3" y="connsiteY3"/>
              </a:cxn>
            </a:cxnLst>
            <a:rect l="l" t="t" r="r" b="b"/>
            <a:pathLst>
              <a:path w="2804705" h="586896">
                <a:moveTo>
                  <a:pt x="0" y="586896"/>
                </a:moveTo>
                <a:lnTo>
                  <a:pt x="586896" y="0"/>
                </a:lnTo>
                <a:lnTo>
                  <a:pt x="2217809" y="0"/>
                </a:lnTo>
                <a:lnTo>
                  <a:pt x="2804705" y="586896"/>
                </a:lnTo>
                <a:close/>
              </a:path>
            </a:pathLst>
          </a:custGeom>
          <a:solidFill>
            <a:schemeClr val="accent2"/>
          </a:solidFill>
          <a:ln>
            <a:noFill/>
            <a:prstDash val="dash"/>
          </a:ln>
          <a:effectLst>
            <a:outerShdw blurRad="1905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10000"/>
              </a:lnSpc>
            </a:pPr>
            <a:r>
              <a:rPr lang="en-US" sz="1600" b="1" dirty="0">
                <a:solidFill>
                  <a:srgbClr val="E9ECEE"/>
                </a:solidFill>
                <a:latin typeface="72 Brand" panose="020B0504030603020204" pitchFamily="34" charset="0"/>
              </a:rPr>
              <a:t>The Shift</a:t>
            </a:r>
          </a:p>
        </p:txBody>
      </p:sp>
      <p:pic>
        <p:nvPicPr>
          <p:cNvPr id="3" name="Picture 2">
            <a:extLst>
              <a:ext uri="{FF2B5EF4-FFF2-40B4-BE49-F238E27FC236}">
                <a16:creationId xmlns:a16="http://schemas.microsoft.com/office/drawing/2014/main" id="{583A8215-943B-A41A-C772-9E774AA9AEB8}"/>
              </a:ext>
            </a:extLst>
          </p:cNvPr>
          <p:cNvPicPr>
            <a:picLocks noChangeAspect="1"/>
          </p:cNvPicPr>
          <p:nvPr/>
        </p:nvPicPr>
        <p:blipFill>
          <a:blip r:embed="rId4"/>
          <a:stretch>
            <a:fillRect/>
          </a:stretch>
        </p:blipFill>
        <p:spPr>
          <a:xfrm>
            <a:off x="128691" y="6206095"/>
            <a:ext cx="3768060" cy="546930"/>
          </a:xfrm>
          <a:prstGeom prst="rect">
            <a:avLst/>
          </a:prstGeom>
        </p:spPr>
      </p:pic>
      <p:sp>
        <p:nvSpPr>
          <p:cNvPr id="4" name="Text 1">
            <a:extLst>
              <a:ext uri="{FF2B5EF4-FFF2-40B4-BE49-F238E27FC236}">
                <a16:creationId xmlns:a16="http://schemas.microsoft.com/office/drawing/2014/main" id="{129B71F0-F425-8736-2D81-569094901529}"/>
              </a:ext>
            </a:extLst>
          </p:cNvPr>
          <p:cNvSpPr/>
          <p:nvPr/>
        </p:nvSpPr>
        <p:spPr>
          <a:xfrm>
            <a:off x="548640" y="493776"/>
            <a:ext cx="6583680" cy="548640"/>
          </a:xfrm>
          <a:prstGeom prst="rect">
            <a:avLst/>
          </a:prstGeom>
          <a:noFill/>
          <a:ln/>
        </p:spPr>
        <p:txBody>
          <a:bodyPr wrap="square" rtlCol="0" anchor="ctr"/>
          <a:lstStyle/>
          <a:p>
            <a:pPr marL="0" indent="0">
              <a:buNone/>
            </a:pPr>
            <a:r>
              <a:rPr lang="en-US" sz="2400" b="1" dirty="0">
                <a:solidFill>
                  <a:srgbClr val="1F2937"/>
                </a:solidFill>
              </a:rPr>
              <a:t>From systems of record to systems of execution</a:t>
            </a:r>
            <a:endParaRPr lang="en-US" sz="2400" dirty="0"/>
          </a:p>
        </p:txBody>
      </p:sp>
      <p:sp>
        <p:nvSpPr>
          <p:cNvPr id="5" name="Text 2">
            <a:extLst>
              <a:ext uri="{FF2B5EF4-FFF2-40B4-BE49-F238E27FC236}">
                <a16:creationId xmlns:a16="http://schemas.microsoft.com/office/drawing/2014/main" id="{2BF326C1-77F1-81D4-6935-ED34A74B0574}"/>
              </a:ext>
            </a:extLst>
          </p:cNvPr>
          <p:cNvSpPr/>
          <p:nvPr/>
        </p:nvSpPr>
        <p:spPr>
          <a:xfrm>
            <a:off x="548640" y="1335024"/>
            <a:ext cx="6217920" cy="274320"/>
          </a:xfrm>
          <a:prstGeom prst="rect">
            <a:avLst/>
          </a:prstGeom>
          <a:noFill/>
          <a:ln/>
        </p:spPr>
        <p:txBody>
          <a:bodyPr wrap="square" rtlCol="0" anchor="ctr"/>
          <a:lstStyle/>
          <a:p>
            <a:pPr marL="0" indent="0">
              <a:buNone/>
            </a:pPr>
            <a:r>
              <a:rPr lang="en-US" sz="1250" dirty="0">
                <a:solidFill>
                  <a:srgbClr val="5B6470"/>
                </a:solidFill>
              </a:rPr>
              <a:t>SAP remains the orchestration backbone. Edge devices become execution nodes.</a:t>
            </a:r>
            <a:endParaRPr lang="en-US" sz="1250" dirty="0"/>
          </a:p>
        </p:txBody>
      </p:sp>
      <p:sp>
        <p:nvSpPr>
          <p:cNvPr id="6" name="Shape 3">
            <a:extLst>
              <a:ext uri="{FF2B5EF4-FFF2-40B4-BE49-F238E27FC236}">
                <a16:creationId xmlns:a16="http://schemas.microsoft.com/office/drawing/2014/main" id="{A7A4CB73-8A48-A0C2-CBCF-73DD0D6AAAD3}"/>
              </a:ext>
            </a:extLst>
          </p:cNvPr>
          <p:cNvSpPr/>
          <p:nvPr/>
        </p:nvSpPr>
        <p:spPr>
          <a:xfrm>
            <a:off x="731520" y="1783080"/>
            <a:ext cx="4297680" cy="3383280"/>
          </a:xfrm>
          <a:prstGeom prst="roundRect">
            <a:avLst>
              <a:gd name="adj" fmla="val 2162"/>
            </a:avLst>
          </a:prstGeom>
          <a:solidFill>
            <a:srgbClr val="F8FAFC"/>
          </a:solidFill>
          <a:ln w="12700">
            <a:solidFill>
              <a:srgbClr val="D8DEE6"/>
            </a:solidFill>
            <a:prstDash val="solid"/>
          </a:ln>
        </p:spPr>
        <p:txBody>
          <a:bodyPr/>
          <a:lstStyle/>
          <a:p>
            <a:endParaRPr lang="en-US"/>
          </a:p>
        </p:txBody>
      </p:sp>
      <p:sp>
        <p:nvSpPr>
          <p:cNvPr id="8" name="Shape 4">
            <a:extLst>
              <a:ext uri="{FF2B5EF4-FFF2-40B4-BE49-F238E27FC236}">
                <a16:creationId xmlns:a16="http://schemas.microsoft.com/office/drawing/2014/main" id="{C29603CD-4D2F-8916-46C4-C17E5A19D3F3}"/>
              </a:ext>
            </a:extLst>
          </p:cNvPr>
          <p:cNvSpPr/>
          <p:nvPr/>
        </p:nvSpPr>
        <p:spPr>
          <a:xfrm>
            <a:off x="6400800" y="1783080"/>
            <a:ext cx="4572000" cy="3383280"/>
          </a:xfrm>
          <a:prstGeom prst="roundRect">
            <a:avLst>
              <a:gd name="adj" fmla="val 2162"/>
            </a:avLst>
          </a:prstGeom>
          <a:solidFill>
            <a:srgbClr val="F8FAFC"/>
          </a:solidFill>
          <a:ln w="12700">
            <a:solidFill>
              <a:srgbClr val="D8DEE6"/>
            </a:solidFill>
            <a:prstDash val="solid"/>
          </a:ln>
        </p:spPr>
        <p:txBody>
          <a:bodyPr/>
          <a:lstStyle/>
          <a:p>
            <a:endParaRPr lang="en-US"/>
          </a:p>
        </p:txBody>
      </p:sp>
      <p:sp>
        <p:nvSpPr>
          <p:cNvPr id="9" name="Text 5">
            <a:extLst>
              <a:ext uri="{FF2B5EF4-FFF2-40B4-BE49-F238E27FC236}">
                <a16:creationId xmlns:a16="http://schemas.microsoft.com/office/drawing/2014/main" id="{E4AFC667-16D8-8B98-08B7-1233755A560A}"/>
              </a:ext>
            </a:extLst>
          </p:cNvPr>
          <p:cNvSpPr/>
          <p:nvPr/>
        </p:nvSpPr>
        <p:spPr>
          <a:xfrm>
            <a:off x="960120" y="2011680"/>
            <a:ext cx="2011680" cy="274320"/>
          </a:xfrm>
          <a:prstGeom prst="rect">
            <a:avLst/>
          </a:prstGeom>
          <a:noFill/>
          <a:ln/>
        </p:spPr>
        <p:txBody>
          <a:bodyPr wrap="square" rtlCol="0" anchor="ctr"/>
          <a:lstStyle/>
          <a:p>
            <a:pPr marL="0" indent="0">
              <a:buNone/>
            </a:pPr>
            <a:r>
              <a:rPr lang="en-US" sz="2200" b="1" dirty="0">
                <a:solidFill>
                  <a:srgbClr val="475569"/>
                </a:solidFill>
              </a:rPr>
              <a:t>Old model</a:t>
            </a:r>
            <a:endParaRPr lang="en-US" sz="2200" dirty="0"/>
          </a:p>
        </p:txBody>
      </p:sp>
      <p:sp>
        <p:nvSpPr>
          <p:cNvPr id="10" name="Text 6">
            <a:extLst>
              <a:ext uri="{FF2B5EF4-FFF2-40B4-BE49-F238E27FC236}">
                <a16:creationId xmlns:a16="http://schemas.microsoft.com/office/drawing/2014/main" id="{276FC79B-827F-2772-405F-F047C5F15CD9}"/>
              </a:ext>
            </a:extLst>
          </p:cNvPr>
          <p:cNvSpPr/>
          <p:nvPr/>
        </p:nvSpPr>
        <p:spPr>
          <a:xfrm>
            <a:off x="1024128" y="2514600"/>
            <a:ext cx="3383280" cy="219456"/>
          </a:xfrm>
          <a:prstGeom prst="rect">
            <a:avLst/>
          </a:prstGeom>
          <a:noFill/>
          <a:ln/>
        </p:spPr>
        <p:txBody>
          <a:bodyPr wrap="square" rtlCol="0" anchor="ctr"/>
          <a:lstStyle/>
          <a:p>
            <a:pPr marL="0" indent="0">
              <a:buNone/>
            </a:pPr>
            <a:r>
              <a:rPr lang="en-US" sz="1600" dirty="0">
                <a:solidFill>
                  <a:srgbClr val="334155"/>
                </a:solidFill>
              </a:rPr>
              <a:t>• SAP = system of record</a:t>
            </a:r>
            <a:endParaRPr lang="en-US" sz="1600" dirty="0"/>
          </a:p>
        </p:txBody>
      </p:sp>
      <p:sp>
        <p:nvSpPr>
          <p:cNvPr id="11" name="Text 7">
            <a:extLst>
              <a:ext uri="{FF2B5EF4-FFF2-40B4-BE49-F238E27FC236}">
                <a16:creationId xmlns:a16="http://schemas.microsoft.com/office/drawing/2014/main" id="{D5F92F9E-7D44-2184-AEFB-59B48BE48359}"/>
              </a:ext>
            </a:extLst>
          </p:cNvPr>
          <p:cNvSpPr/>
          <p:nvPr/>
        </p:nvSpPr>
        <p:spPr>
          <a:xfrm>
            <a:off x="1024128" y="2953512"/>
            <a:ext cx="3383280" cy="219456"/>
          </a:xfrm>
          <a:prstGeom prst="rect">
            <a:avLst/>
          </a:prstGeom>
          <a:noFill/>
          <a:ln/>
        </p:spPr>
        <p:txBody>
          <a:bodyPr wrap="square" rtlCol="0" anchor="ctr"/>
          <a:lstStyle/>
          <a:p>
            <a:pPr marL="0" indent="0">
              <a:buNone/>
            </a:pPr>
            <a:r>
              <a:rPr lang="en-US" sz="1600" dirty="0">
                <a:solidFill>
                  <a:srgbClr val="334155"/>
                </a:solidFill>
              </a:rPr>
              <a:t>• Mobile = data capture UI</a:t>
            </a:r>
            <a:endParaRPr lang="en-US" sz="1600" dirty="0"/>
          </a:p>
        </p:txBody>
      </p:sp>
      <p:sp>
        <p:nvSpPr>
          <p:cNvPr id="12" name="Text 8">
            <a:extLst>
              <a:ext uri="{FF2B5EF4-FFF2-40B4-BE49-F238E27FC236}">
                <a16:creationId xmlns:a16="http://schemas.microsoft.com/office/drawing/2014/main" id="{C600B7D4-E54C-A65A-3834-CB753A41C734}"/>
              </a:ext>
            </a:extLst>
          </p:cNvPr>
          <p:cNvSpPr/>
          <p:nvPr/>
        </p:nvSpPr>
        <p:spPr>
          <a:xfrm>
            <a:off x="1024128" y="3392424"/>
            <a:ext cx="3383280" cy="219456"/>
          </a:xfrm>
          <a:prstGeom prst="rect">
            <a:avLst/>
          </a:prstGeom>
          <a:noFill/>
          <a:ln/>
        </p:spPr>
        <p:txBody>
          <a:bodyPr wrap="square" rtlCol="0" anchor="ctr"/>
          <a:lstStyle/>
          <a:p>
            <a:pPr marL="0" indent="0">
              <a:buNone/>
            </a:pPr>
            <a:r>
              <a:rPr lang="en-US" sz="1600" dirty="0">
                <a:solidFill>
                  <a:srgbClr val="334155"/>
                </a:solidFill>
              </a:rPr>
              <a:t>• Exception handling = human escalation</a:t>
            </a:r>
            <a:endParaRPr lang="en-US" sz="1600" dirty="0"/>
          </a:p>
        </p:txBody>
      </p:sp>
      <p:sp>
        <p:nvSpPr>
          <p:cNvPr id="13" name="Text 9">
            <a:extLst>
              <a:ext uri="{FF2B5EF4-FFF2-40B4-BE49-F238E27FC236}">
                <a16:creationId xmlns:a16="http://schemas.microsoft.com/office/drawing/2014/main" id="{1AF9F88F-9784-C6B6-EDD9-DEEDBC100E12}"/>
              </a:ext>
            </a:extLst>
          </p:cNvPr>
          <p:cNvSpPr/>
          <p:nvPr/>
        </p:nvSpPr>
        <p:spPr>
          <a:xfrm>
            <a:off x="6629400" y="2011680"/>
            <a:ext cx="2377440" cy="274320"/>
          </a:xfrm>
          <a:prstGeom prst="rect">
            <a:avLst/>
          </a:prstGeom>
          <a:noFill/>
          <a:ln/>
        </p:spPr>
        <p:txBody>
          <a:bodyPr wrap="square" rtlCol="0" anchor="ctr"/>
          <a:lstStyle/>
          <a:p>
            <a:pPr marL="0" indent="0">
              <a:buNone/>
            </a:pPr>
            <a:r>
              <a:rPr lang="en-US" sz="2200" b="1" dirty="0">
                <a:solidFill>
                  <a:srgbClr val="0B5CAB"/>
                </a:solidFill>
              </a:rPr>
              <a:t>New model</a:t>
            </a:r>
            <a:endParaRPr lang="en-US" sz="2200" dirty="0"/>
          </a:p>
        </p:txBody>
      </p:sp>
      <p:sp>
        <p:nvSpPr>
          <p:cNvPr id="14" name="Text 10">
            <a:extLst>
              <a:ext uri="{FF2B5EF4-FFF2-40B4-BE49-F238E27FC236}">
                <a16:creationId xmlns:a16="http://schemas.microsoft.com/office/drawing/2014/main" id="{B3866F27-E72F-3F82-371B-61013276805B}"/>
              </a:ext>
            </a:extLst>
          </p:cNvPr>
          <p:cNvSpPr/>
          <p:nvPr/>
        </p:nvSpPr>
        <p:spPr>
          <a:xfrm>
            <a:off x="6693408" y="2514600"/>
            <a:ext cx="3840480" cy="274320"/>
          </a:xfrm>
          <a:prstGeom prst="rect">
            <a:avLst/>
          </a:prstGeom>
          <a:noFill/>
          <a:ln/>
        </p:spPr>
        <p:txBody>
          <a:bodyPr wrap="square" rtlCol="0" anchor="ctr"/>
          <a:lstStyle/>
          <a:p>
            <a:pPr marL="0" indent="0">
              <a:buNone/>
            </a:pPr>
            <a:r>
              <a:rPr lang="en-US" sz="1600" dirty="0">
                <a:solidFill>
                  <a:srgbClr val="334155"/>
                </a:solidFill>
              </a:rPr>
              <a:t>• SAP = orchestration engine</a:t>
            </a:r>
            <a:endParaRPr lang="en-US" sz="1600" dirty="0"/>
          </a:p>
        </p:txBody>
      </p:sp>
      <p:sp>
        <p:nvSpPr>
          <p:cNvPr id="15" name="Text 11">
            <a:extLst>
              <a:ext uri="{FF2B5EF4-FFF2-40B4-BE49-F238E27FC236}">
                <a16:creationId xmlns:a16="http://schemas.microsoft.com/office/drawing/2014/main" id="{66A2FBD8-C61D-C56A-48D0-58B07BE70870}"/>
              </a:ext>
            </a:extLst>
          </p:cNvPr>
          <p:cNvSpPr/>
          <p:nvPr/>
        </p:nvSpPr>
        <p:spPr>
          <a:xfrm>
            <a:off x="6693408" y="2953512"/>
            <a:ext cx="3840480" cy="274320"/>
          </a:xfrm>
          <a:prstGeom prst="rect">
            <a:avLst/>
          </a:prstGeom>
          <a:noFill/>
          <a:ln/>
        </p:spPr>
        <p:txBody>
          <a:bodyPr wrap="square" rtlCol="0" anchor="ctr"/>
          <a:lstStyle/>
          <a:p>
            <a:pPr marL="0" indent="0">
              <a:buNone/>
            </a:pPr>
            <a:r>
              <a:rPr lang="en-US" sz="1600" dirty="0">
                <a:solidFill>
                  <a:srgbClr val="334155"/>
                </a:solidFill>
              </a:rPr>
              <a:t>• Zebra devices = execution nodes</a:t>
            </a:r>
            <a:endParaRPr lang="en-US" sz="1600" dirty="0"/>
          </a:p>
        </p:txBody>
      </p:sp>
      <p:sp>
        <p:nvSpPr>
          <p:cNvPr id="16" name="Text 12">
            <a:extLst>
              <a:ext uri="{FF2B5EF4-FFF2-40B4-BE49-F238E27FC236}">
                <a16:creationId xmlns:a16="http://schemas.microsoft.com/office/drawing/2014/main" id="{6870F2F7-E677-D8C4-545C-C443559D41EF}"/>
              </a:ext>
            </a:extLst>
          </p:cNvPr>
          <p:cNvSpPr/>
          <p:nvPr/>
        </p:nvSpPr>
        <p:spPr>
          <a:xfrm>
            <a:off x="6693408" y="3392424"/>
            <a:ext cx="3840480" cy="274320"/>
          </a:xfrm>
          <a:prstGeom prst="rect">
            <a:avLst/>
          </a:prstGeom>
          <a:noFill/>
          <a:ln/>
        </p:spPr>
        <p:txBody>
          <a:bodyPr wrap="square" rtlCol="0" anchor="ctr"/>
          <a:lstStyle/>
          <a:p>
            <a:pPr marL="0" indent="0">
              <a:buNone/>
            </a:pPr>
            <a:r>
              <a:rPr lang="en-US" sz="1600" dirty="0">
                <a:solidFill>
                  <a:srgbClr val="334155"/>
                </a:solidFill>
              </a:rPr>
              <a:t>• Liquid UI + On-Device Edge AI Extensions = decision layer</a:t>
            </a:r>
            <a:endParaRPr lang="en-US" sz="1600" dirty="0"/>
          </a:p>
        </p:txBody>
      </p:sp>
      <p:sp>
        <p:nvSpPr>
          <p:cNvPr id="17" name="Shape 13">
            <a:extLst>
              <a:ext uri="{FF2B5EF4-FFF2-40B4-BE49-F238E27FC236}">
                <a16:creationId xmlns:a16="http://schemas.microsoft.com/office/drawing/2014/main" id="{084BB815-CE56-B02B-5DD2-943AE75DA499}"/>
              </a:ext>
            </a:extLst>
          </p:cNvPr>
          <p:cNvSpPr/>
          <p:nvPr/>
        </p:nvSpPr>
        <p:spPr>
          <a:xfrm>
            <a:off x="5303520" y="2743200"/>
            <a:ext cx="640080" cy="548640"/>
          </a:xfrm>
          <a:prstGeom prst="chevron">
            <a:avLst/>
          </a:prstGeom>
          <a:solidFill>
            <a:srgbClr val="0B5CAB"/>
          </a:solidFill>
          <a:ln w="12700">
            <a:solidFill>
              <a:srgbClr val="0B5CAB"/>
            </a:solidFill>
            <a:prstDash val="solid"/>
          </a:ln>
        </p:spPr>
        <p:txBody>
          <a:bodyPr/>
          <a:lstStyle/>
          <a:p>
            <a:endParaRPr lang="en-US"/>
          </a:p>
        </p:txBody>
      </p:sp>
      <p:sp>
        <p:nvSpPr>
          <p:cNvPr id="18" name="Text 14">
            <a:extLst>
              <a:ext uri="{FF2B5EF4-FFF2-40B4-BE49-F238E27FC236}">
                <a16:creationId xmlns:a16="http://schemas.microsoft.com/office/drawing/2014/main" id="{91D8841D-E32E-10CD-44CC-124E2326E6BF}"/>
              </a:ext>
            </a:extLst>
          </p:cNvPr>
          <p:cNvSpPr/>
          <p:nvPr/>
        </p:nvSpPr>
        <p:spPr>
          <a:xfrm>
            <a:off x="1828800" y="5486400"/>
            <a:ext cx="8412480" cy="384048"/>
          </a:xfrm>
          <a:prstGeom prst="rect">
            <a:avLst/>
          </a:prstGeom>
          <a:noFill/>
          <a:ln/>
        </p:spPr>
        <p:txBody>
          <a:bodyPr wrap="square" rtlCol="0" anchor="ctr"/>
          <a:lstStyle/>
          <a:p>
            <a:pPr marL="0" indent="0" algn="ctr">
              <a:buNone/>
            </a:pPr>
            <a:r>
              <a:rPr lang="en-US" sz="2400" b="1" dirty="0">
                <a:solidFill>
                  <a:srgbClr val="0B5CAB"/>
                </a:solidFill>
              </a:rPr>
              <a:t>Decisions happen where the work happens.</a:t>
            </a:r>
            <a:endParaRPr lang="en-US" sz="2400" dirty="0"/>
          </a:p>
        </p:txBody>
      </p:sp>
    </p:spTree>
    <p:extLst>
      <p:ext uri="{BB962C8B-B14F-4D97-AF65-F5344CB8AC3E}">
        <p14:creationId xmlns:p14="http://schemas.microsoft.com/office/powerpoint/2010/main" val="3268293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7849A-E5F9-BD6C-2933-F3388DC02EBE}"/>
            </a:ext>
          </a:extLst>
        </p:cNvPr>
        <p:cNvGrpSpPr/>
        <p:nvPr/>
      </p:nvGrpSpPr>
      <p:grpSpPr>
        <a:xfrm>
          <a:off x="0" y="0"/>
          <a:ext cx="0" cy="0"/>
          <a:chOff x="0" y="0"/>
          <a:chExt cx="0" cy="0"/>
        </a:xfrm>
      </p:grpSpPr>
      <p:sp>
        <p:nvSpPr>
          <p:cNvPr id="2" name="Freeform 1">
            <a:hlinkClick r:id="rId3"/>
            <a:extLst>
              <a:ext uri="{FF2B5EF4-FFF2-40B4-BE49-F238E27FC236}">
                <a16:creationId xmlns:a16="http://schemas.microsoft.com/office/drawing/2014/main" id="{15376EE4-C6CA-F7A6-8B78-49BF12C9670B}"/>
              </a:ext>
            </a:extLst>
          </p:cNvPr>
          <p:cNvSpPr/>
          <p:nvPr/>
        </p:nvSpPr>
        <p:spPr>
          <a:xfrm rot="2700000">
            <a:off x="10007122" y="490665"/>
            <a:ext cx="2804705" cy="586896"/>
          </a:xfrm>
          <a:custGeom>
            <a:avLst/>
            <a:gdLst>
              <a:gd name="connsiteX0" fmla="*/ 0 w 2804705"/>
              <a:gd name="connsiteY0" fmla="*/ 586896 h 586896"/>
              <a:gd name="connsiteX1" fmla="*/ 586896 w 2804705"/>
              <a:gd name="connsiteY1" fmla="*/ 0 h 586896"/>
              <a:gd name="connsiteX2" fmla="*/ 2217809 w 2804705"/>
              <a:gd name="connsiteY2" fmla="*/ 0 h 586896"/>
              <a:gd name="connsiteX3" fmla="*/ 2804705 w 2804705"/>
              <a:gd name="connsiteY3" fmla="*/ 586896 h 586896"/>
            </a:gdLst>
            <a:ahLst/>
            <a:cxnLst>
              <a:cxn ang="0">
                <a:pos x="connsiteX0" y="connsiteY0"/>
              </a:cxn>
              <a:cxn ang="0">
                <a:pos x="connsiteX1" y="connsiteY1"/>
              </a:cxn>
              <a:cxn ang="0">
                <a:pos x="connsiteX2" y="connsiteY2"/>
              </a:cxn>
              <a:cxn ang="0">
                <a:pos x="connsiteX3" y="connsiteY3"/>
              </a:cxn>
            </a:cxnLst>
            <a:rect l="l" t="t" r="r" b="b"/>
            <a:pathLst>
              <a:path w="2804705" h="586896">
                <a:moveTo>
                  <a:pt x="0" y="586896"/>
                </a:moveTo>
                <a:lnTo>
                  <a:pt x="586896" y="0"/>
                </a:lnTo>
                <a:lnTo>
                  <a:pt x="2217809" y="0"/>
                </a:lnTo>
                <a:lnTo>
                  <a:pt x="2804705" y="586896"/>
                </a:lnTo>
                <a:close/>
              </a:path>
            </a:pathLst>
          </a:custGeom>
          <a:solidFill>
            <a:schemeClr val="accent2"/>
          </a:solidFill>
          <a:ln>
            <a:noFill/>
            <a:prstDash val="dash"/>
          </a:ln>
          <a:effectLst>
            <a:outerShdw blurRad="1905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10000"/>
              </a:lnSpc>
            </a:pPr>
            <a:r>
              <a:rPr lang="en-US" sz="1600" b="1" dirty="0">
                <a:solidFill>
                  <a:srgbClr val="E9ECEE"/>
                </a:solidFill>
                <a:latin typeface="72 Brand" panose="020B0504030603020204" pitchFamily="34" charset="0"/>
              </a:rPr>
              <a:t>What’s New</a:t>
            </a:r>
          </a:p>
        </p:txBody>
      </p:sp>
      <p:pic>
        <p:nvPicPr>
          <p:cNvPr id="3" name="Picture 2">
            <a:extLst>
              <a:ext uri="{FF2B5EF4-FFF2-40B4-BE49-F238E27FC236}">
                <a16:creationId xmlns:a16="http://schemas.microsoft.com/office/drawing/2014/main" id="{CC66B6C5-74BC-3BE3-22EE-2714D706F4C7}"/>
              </a:ext>
            </a:extLst>
          </p:cNvPr>
          <p:cNvPicPr>
            <a:picLocks noChangeAspect="1"/>
          </p:cNvPicPr>
          <p:nvPr/>
        </p:nvPicPr>
        <p:blipFill>
          <a:blip r:embed="rId4"/>
          <a:stretch>
            <a:fillRect/>
          </a:stretch>
        </p:blipFill>
        <p:spPr>
          <a:xfrm>
            <a:off x="128691" y="6206095"/>
            <a:ext cx="3768060" cy="546930"/>
          </a:xfrm>
          <a:prstGeom prst="rect">
            <a:avLst/>
          </a:prstGeom>
        </p:spPr>
      </p:pic>
      <p:sp>
        <p:nvSpPr>
          <p:cNvPr id="4" name="Text 1">
            <a:extLst>
              <a:ext uri="{FF2B5EF4-FFF2-40B4-BE49-F238E27FC236}">
                <a16:creationId xmlns:a16="http://schemas.microsoft.com/office/drawing/2014/main" id="{FC5ABD95-8D13-6E42-51F6-F497595D75DA}"/>
              </a:ext>
            </a:extLst>
          </p:cNvPr>
          <p:cNvSpPr/>
          <p:nvPr/>
        </p:nvSpPr>
        <p:spPr>
          <a:xfrm>
            <a:off x="548640" y="749808"/>
            <a:ext cx="6583680" cy="548640"/>
          </a:xfrm>
          <a:prstGeom prst="rect">
            <a:avLst/>
          </a:prstGeom>
          <a:noFill/>
          <a:ln/>
        </p:spPr>
        <p:txBody>
          <a:bodyPr wrap="square" rtlCol="0" anchor="ctr"/>
          <a:lstStyle/>
          <a:p>
            <a:pPr marL="0" indent="0">
              <a:buNone/>
            </a:pPr>
            <a:r>
              <a:rPr lang="en-US" sz="2400" b="1" dirty="0">
                <a:solidFill>
                  <a:srgbClr val="1F2937"/>
                </a:solidFill>
              </a:rPr>
              <a:t>Three breakthroughs that change frontline execution</a:t>
            </a:r>
            <a:endParaRPr lang="en-US" sz="2400" dirty="0"/>
          </a:p>
        </p:txBody>
      </p:sp>
      <p:sp>
        <p:nvSpPr>
          <p:cNvPr id="5" name="Shape 2">
            <a:extLst>
              <a:ext uri="{FF2B5EF4-FFF2-40B4-BE49-F238E27FC236}">
                <a16:creationId xmlns:a16="http://schemas.microsoft.com/office/drawing/2014/main" id="{EE3F27B3-EA17-3FF2-873C-6CE1726F7C87}"/>
              </a:ext>
            </a:extLst>
          </p:cNvPr>
          <p:cNvSpPr/>
          <p:nvPr/>
        </p:nvSpPr>
        <p:spPr>
          <a:xfrm>
            <a:off x="548640" y="1645920"/>
            <a:ext cx="5669280" cy="4389120"/>
          </a:xfrm>
          <a:prstGeom prst="roundRect">
            <a:avLst>
              <a:gd name="adj" fmla="val 1667"/>
            </a:avLst>
          </a:prstGeom>
          <a:solidFill>
            <a:srgbClr val="FFFFFF"/>
          </a:solidFill>
          <a:ln w="12700">
            <a:solidFill>
              <a:srgbClr val="D8DEE6"/>
            </a:solidFill>
            <a:prstDash val="solid"/>
          </a:ln>
        </p:spPr>
        <p:txBody>
          <a:bodyPr/>
          <a:lstStyle/>
          <a:p>
            <a:endParaRPr lang="en-US"/>
          </a:p>
        </p:txBody>
      </p:sp>
      <p:sp>
        <p:nvSpPr>
          <p:cNvPr id="6" name="Shape 3">
            <a:extLst>
              <a:ext uri="{FF2B5EF4-FFF2-40B4-BE49-F238E27FC236}">
                <a16:creationId xmlns:a16="http://schemas.microsoft.com/office/drawing/2014/main" id="{A57BD6AC-6960-B382-3AC7-BACBF8E6BE22}"/>
              </a:ext>
            </a:extLst>
          </p:cNvPr>
          <p:cNvSpPr/>
          <p:nvPr/>
        </p:nvSpPr>
        <p:spPr>
          <a:xfrm>
            <a:off x="868680" y="2057400"/>
            <a:ext cx="411480" cy="411480"/>
          </a:xfrm>
          <a:prstGeom prst="ellipse">
            <a:avLst/>
          </a:prstGeom>
          <a:solidFill>
            <a:srgbClr val="0B5CAB"/>
          </a:solidFill>
          <a:ln w="12700">
            <a:solidFill>
              <a:srgbClr val="0B5CAB"/>
            </a:solidFill>
            <a:prstDash val="solid"/>
          </a:ln>
        </p:spPr>
        <p:txBody>
          <a:bodyPr/>
          <a:lstStyle/>
          <a:p>
            <a:endParaRPr lang="en-US"/>
          </a:p>
        </p:txBody>
      </p:sp>
      <p:sp>
        <p:nvSpPr>
          <p:cNvPr id="7" name="Text 4">
            <a:extLst>
              <a:ext uri="{FF2B5EF4-FFF2-40B4-BE49-F238E27FC236}">
                <a16:creationId xmlns:a16="http://schemas.microsoft.com/office/drawing/2014/main" id="{64833930-6D47-CDFD-B973-7BDEE2CF8920}"/>
              </a:ext>
            </a:extLst>
          </p:cNvPr>
          <p:cNvSpPr/>
          <p:nvPr/>
        </p:nvSpPr>
        <p:spPr>
          <a:xfrm>
            <a:off x="978408" y="2139696"/>
            <a:ext cx="182880" cy="164592"/>
          </a:xfrm>
          <a:prstGeom prst="rect">
            <a:avLst/>
          </a:prstGeom>
          <a:noFill/>
          <a:ln/>
        </p:spPr>
        <p:txBody>
          <a:bodyPr wrap="square" rtlCol="0" anchor="ctr"/>
          <a:lstStyle/>
          <a:p>
            <a:pPr marL="0" indent="0" algn="ctr">
              <a:buNone/>
            </a:pPr>
            <a:r>
              <a:rPr lang="en-US" sz="1800" b="1" dirty="0">
                <a:solidFill>
                  <a:srgbClr val="FFFFFF"/>
                </a:solidFill>
              </a:rPr>
              <a:t>1</a:t>
            </a:r>
            <a:endParaRPr lang="en-US" sz="1800" dirty="0"/>
          </a:p>
        </p:txBody>
      </p:sp>
      <p:sp>
        <p:nvSpPr>
          <p:cNvPr id="8" name="Text 5">
            <a:extLst>
              <a:ext uri="{FF2B5EF4-FFF2-40B4-BE49-F238E27FC236}">
                <a16:creationId xmlns:a16="http://schemas.microsoft.com/office/drawing/2014/main" id="{3BC13221-30BC-5F1B-6442-9AE00EFD8762}"/>
              </a:ext>
            </a:extLst>
          </p:cNvPr>
          <p:cNvSpPr/>
          <p:nvPr/>
        </p:nvSpPr>
        <p:spPr>
          <a:xfrm>
            <a:off x="1417320" y="2075688"/>
            <a:ext cx="2286000" cy="219456"/>
          </a:xfrm>
          <a:prstGeom prst="rect">
            <a:avLst/>
          </a:prstGeom>
          <a:noFill/>
          <a:ln/>
        </p:spPr>
        <p:txBody>
          <a:bodyPr wrap="square" rtlCol="0" anchor="ctr"/>
          <a:lstStyle/>
          <a:p>
            <a:pPr marL="0" indent="0">
              <a:buNone/>
            </a:pPr>
            <a:r>
              <a:rPr lang="en-US" sz="2000" b="1" dirty="0">
                <a:solidFill>
                  <a:srgbClr val="1F2937"/>
                </a:solidFill>
              </a:rPr>
              <a:t>On-device AI</a:t>
            </a:r>
            <a:endParaRPr lang="en-US" sz="2000" dirty="0"/>
          </a:p>
        </p:txBody>
      </p:sp>
      <p:sp>
        <p:nvSpPr>
          <p:cNvPr id="9" name="Text 6">
            <a:extLst>
              <a:ext uri="{FF2B5EF4-FFF2-40B4-BE49-F238E27FC236}">
                <a16:creationId xmlns:a16="http://schemas.microsoft.com/office/drawing/2014/main" id="{760CCB2F-0D14-4305-7878-5D795C71CFFA}"/>
              </a:ext>
            </a:extLst>
          </p:cNvPr>
          <p:cNvSpPr/>
          <p:nvPr/>
        </p:nvSpPr>
        <p:spPr>
          <a:xfrm>
            <a:off x="1417320" y="2377440"/>
            <a:ext cx="4389120" cy="411480"/>
          </a:xfrm>
          <a:prstGeom prst="rect">
            <a:avLst/>
          </a:prstGeom>
          <a:noFill/>
          <a:ln/>
        </p:spPr>
        <p:txBody>
          <a:bodyPr wrap="square" rtlCol="0" anchor="ctr"/>
          <a:lstStyle/>
          <a:p>
            <a:pPr marL="0" indent="0">
              <a:buNone/>
            </a:pPr>
            <a:r>
              <a:rPr lang="en-US" sz="1400" dirty="0">
                <a:solidFill>
                  <a:srgbClr val="4B5563"/>
                </a:solidFill>
              </a:rPr>
              <a:t>Vision, barcode, RFID, and sensor context are interpreted locally with minimal latency.</a:t>
            </a:r>
            <a:endParaRPr lang="en-US" sz="1400" dirty="0"/>
          </a:p>
        </p:txBody>
      </p:sp>
      <p:sp>
        <p:nvSpPr>
          <p:cNvPr id="10" name="Shape 7">
            <a:extLst>
              <a:ext uri="{FF2B5EF4-FFF2-40B4-BE49-F238E27FC236}">
                <a16:creationId xmlns:a16="http://schemas.microsoft.com/office/drawing/2014/main" id="{E36F1D1B-E29A-8C8F-103F-54F10E33F504}"/>
              </a:ext>
            </a:extLst>
          </p:cNvPr>
          <p:cNvSpPr/>
          <p:nvPr/>
        </p:nvSpPr>
        <p:spPr>
          <a:xfrm>
            <a:off x="868680" y="3291840"/>
            <a:ext cx="411480" cy="411480"/>
          </a:xfrm>
          <a:prstGeom prst="ellipse">
            <a:avLst/>
          </a:prstGeom>
          <a:solidFill>
            <a:srgbClr val="0B5CAB"/>
          </a:solidFill>
          <a:ln w="12700">
            <a:solidFill>
              <a:srgbClr val="0B5CAB"/>
            </a:solidFill>
            <a:prstDash val="solid"/>
          </a:ln>
        </p:spPr>
        <p:txBody>
          <a:bodyPr/>
          <a:lstStyle/>
          <a:p>
            <a:endParaRPr lang="en-US"/>
          </a:p>
        </p:txBody>
      </p:sp>
      <p:sp>
        <p:nvSpPr>
          <p:cNvPr id="11" name="Text 8">
            <a:extLst>
              <a:ext uri="{FF2B5EF4-FFF2-40B4-BE49-F238E27FC236}">
                <a16:creationId xmlns:a16="http://schemas.microsoft.com/office/drawing/2014/main" id="{53D6A486-6D96-FF7D-AEA2-F76D55DA60CF}"/>
              </a:ext>
            </a:extLst>
          </p:cNvPr>
          <p:cNvSpPr/>
          <p:nvPr/>
        </p:nvSpPr>
        <p:spPr>
          <a:xfrm>
            <a:off x="978408" y="3374136"/>
            <a:ext cx="182880" cy="164592"/>
          </a:xfrm>
          <a:prstGeom prst="rect">
            <a:avLst/>
          </a:prstGeom>
          <a:noFill/>
          <a:ln/>
        </p:spPr>
        <p:txBody>
          <a:bodyPr wrap="square" rtlCol="0" anchor="ctr"/>
          <a:lstStyle/>
          <a:p>
            <a:pPr marL="0" indent="0" algn="ctr">
              <a:buNone/>
            </a:pPr>
            <a:r>
              <a:rPr lang="en-US" sz="1800" b="1" dirty="0">
                <a:solidFill>
                  <a:srgbClr val="FFFFFF"/>
                </a:solidFill>
              </a:rPr>
              <a:t>2</a:t>
            </a:r>
            <a:endParaRPr lang="en-US" sz="1800" dirty="0"/>
          </a:p>
        </p:txBody>
      </p:sp>
      <p:sp>
        <p:nvSpPr>
          <p:cNvPr id="12" name="Text 9">
            <a:extLst>
              <a:ext uri="{FF2B5EF4-FFF2-40B4-BE49-F238E27FC236}">
                <a16:creationId xmlns:a16="http://schemas.microsoft.com/office/drawing/2014/main" id="{1C7DD49C-4EDF-AC5E-03B0-8D371B0D8A1C}"/>
              </a:ext>
            </a:extLst>
          </p:cNvPr>
          <p:cNvSpPr/>
          <p:nvPr/>
        </p:nvSpPr>
        <p:spPr>
          <a:xfrm>
            <a:off x="1417320" y="3310128"/>
            <a:ext cx="2286000" cy="219456"/>
          </a:xfrm>
          <a:prstGeom prst="rect">
            <a:avLst/>
          </a:prstGeom>
          <a:noFill/>
          <a:ln/>
        </p:spPr>
        <p:txBody>
          <a:bodyPr wrap="square" rtlCol="0" anchor="ctr"/>
          <a:lstStyle/>
          <a:p>
            <a:pPr marL="0" indent="0">
              <a:buNone/>
            </a:pPr>
            <a:r>
              <a:rPr lang="en-US" sz="2000" b="1" dirty="0">
                <a:solidFill>
                  <a:srgbClr val="1F2937"/>
                </a:solidFill>
              </a:rPr>
              <a:t>Agentic workflows</a:t>
            </a:r>
            <a:endParaRPr lang="en-US" sz="2000" dirty="0"/>
          </a:p>
        </p:txBody>
      </p:sp>
      <p:sp>
        <p:nvSpPr>
          <p:cNvPr id="13" name="Text 10">
            <a:extLst>
              <a:ext uri="{FF2B5EF4-FFF2-40B4-BE49-F238E27FC236}">
                <a16:creationId xmlns:a16="http://schemas.microsoft.com/office/drawing/2014/main" id="{1810F505-7717-5C6A-539A-4CDD17E0CAC7}"/>
              </a:ext>
            </a:extLst>
          </p:cNvPr>
          <p:cNvSpPr/>
          <p:nvPr/>
        </p:nvSpPr>
        <p:spPr>
          <a:xfrm>
            <a:off x="1417320" y="3611880"/>
            <a:ext cx="4389120" cy="411480"/>
          </a:xfrm>
          <a:prstGeom prst="rect">
            <a:avLst/>
          </a:prstGeom>
          <a:noFill/>
          <a:ln/>
        </p:spPr>
        <p:txBody>
          <a:bodyPr wrap="square" rtlCol="0" anchor="ctr"/>
          <a:lstStyle/>
          <a:p>
            <a:pPr marL="0" indent="0">
              <a:buNone/>
            </a:pPr>
            <a:r>
              <a:rPr lang="en-US" sz="1400" dirty="0">
                <a:solidFill>
                  <a:srgbClr val="4B5563"/>
                </a:solidFill>
              </a:rPr>
              <a:t>The system pursues a goal, selects tools, and handles exceptions without rigid step-by-step rules.</a:t>
            </a:r>
            <a:endParaRPr lang="en-US" sz="1400" dirty="0"/>
          </a:p>
        </p:txBody>
      </p:sp>
      <p:sp>
        <p:nvSpPr>
          <p:cNvPr id="14" name="Shape 11">
            <a:extLst>
              <a:ext uri="{FF2B5EF4-FFF2-40B4-BE49-F238E27FC236}">
                <a16:creationId xmlns:a16="http://schemas.microsoft.com/office/drawing/2014/main" id="{2E3FFEB2-B119-12E4-336B-77585DCAEAF8}"/>
              </a:ext>
            </a:extLst>
          </p:cNvPr>
          <p:cNvSpPr/>
          <p:nvPr/>
        </p:nvSpPr>
        <p:spPr>
          <a:xfrm>
            <a:off x="868680" y="4526280"/>
            <a:ext cx="411480" cy="411480"/>
          </a:xfrm>
          <a:prstGeom prst="ellipse">
            <a:avLst/>
          </a:prstGeom>
          <a:solidFill>
            <a:srgbClr val="0B5CAB"/>
          </a:solidFill>
          <a:ln w="12700">
            <a:solidFill>
              <a:srgbClr val="0B5CAB"/>
            </a:solidFill>
            <a:prstDash val="solid"/>
          </a:ln>
        </p:spPr>
        <p:txBody>
          <a:bodyPr/>
          <a:lstStyle/>
          <a:p>
            <a:endParaRPr lang="en-US"/>
          </a:p>
        </p:txBody>
      </p:sp>
      <p:sp>
        <p:nvSpPr>
          <p:cNvPr id="15" name="Text 12">
            <a:extLst>
              <a:ext uri="{FF2B5EF4-FFF2-40B4-BE49-F238E27FC236}">
                <a16:creationId xmlns:a16="http://schemas.microsoft.com/office/drawing/2014/main" id="{8FA91F70-3107-1683-86EA-EBD083801306}"/>
              </a:ext>
            </a:extLst>
          </p:cNvPr>
          <p:cNvSpPr/>
          <p:nvPr/>
        </p:nvSpPr>
        <p:spPr>
          <a:xfrm>
            <a:off x="978408" y="4608576"/>
            <a:ext cx="182880" cy="164592"/>
          </a:xfrm>
          <a:prstGeom prst="rect">
            <a:avLst/>
          </a:prstGeom>
          <a:noFill/>
          <a:ln/>
        </p:spPr>
        <p:txBody>
          <a:bodyPr wrap="square" rtlCol="0" anchor="ctr"/>
          <a:lstStyle/>
          <a:p>
            <a:pPr marL="0" indent="0" algn="ctr">
              <a:buNone/>
            </a:pPr>
            <a:r>
              <a:rPr lang="en-US" sz="1800" b="1" dirty="0">
                <a:solidFill>
                  <a:srgbClr val="FFFFFF"/>
                </a:solidFill>
              </a:rPr>
              <a:t>3</a:t>
            </a:r>
            <a:endParaRPr lang="en-US" sz="1800" dirty="0"/>
          </a:p>
        </p:txBody>
      </p:sp>
      <p:sp>
        <p:nvSpPr>
          <p:cNvPr id="16" name="Text 13">
            <a:extLst>
              <a:ext uri="{FF2B5EF4-FFF2-40B4-BE49-F238E27FC236}">
                <a16:creationId xmlns:a16="http://schemas.microsoft.com/office/drawing/2014/main" id="{F9F697DE-692A-AF12-1157-C10B0A6A5C01}"/>
              </a:ext>
            </a:extLst>
          </p:cNvPr>
          <p:cNvSpPr/>
          <p:nvPr/>
        </p:nvSpPr>
        <p:spPr>
          <a:xfrm>
            <a:off x="1417320" y="4544568"/>
            <a:ext cx="2286000" cy="219456"/>
          </a:xfrm>
          <a:prstGeom prst="rect">
            <a:avLst/>
          </a:prstGeom>
          <a:noFill/>
          <a:ln/>
        </p:spPr>
        <p:txBody>
          <a:bodyPr wrap="square" rtlCol="0" anchor="ctr"/>
          <a:lstStyle/>
          <a:p>
            <a:pPr marL="0" indent="0">
              <a:buNone/>
            </a:pPr>
            <a:r>
              <a:rPr lang="en-US" sz="2000" b="1" dirty="0">
                <a:solidFill>
                  <a:srgbClr val="1F2937"/>
                </a:solidFill>
              </a:rPr>
              <a:t>Closed-loop execution</a:t>
            </a:r>
            <a:endParaRPr lang="en-US" sz="2000" dirty="0"/>
          </a:p>
        </p:txBody>
      </p:sp>
      <p:sp>
        <p:nvSpPr>
          <p:cNvPr id="17" name="Text 14">
            <a:extLst>
              <a:ext uri="{FF2B5EF4-FFF2-40B4-BE49-F238E27FC236}">
                <a16:creationId xmlns:a16="http://schemas.microsoft.com/office/drawing/2014/main" id="{03D3A8A4-9231-A361-2B9E-540B6AC73CF1}"/>
              </a:ext>
            </a:extLst>
          </p:cNvPr>
          <p:cNvSpPr/>
          <p:nvPr/>
        </p:nvSpPr>
        <p:spPr>
          <a:xfrm>
            <a:off x="1417320" y="4846320"/>
            <a:ext cx="4389120" cy="411480"/>
          </a:xfrm>
          <a:prstGeom prst="rect">
            <a:avLst/>
          </a:prstGeom>
          <a:noFill/>
          <a:ln/>
        </p:spPr>
        <p:txBody>
          <a:bodyPr wrap="square" rtlCol="0" anchor="ctr"/>
          <a:lstStyle/>
          <a:p>
            <a:pPr marL="0" indent="0">
              <a:buNone/>
            </a:pPr>
            <a:r>
              <a:rPr lang="en-US" sz="1400" dirty="0">
                <a:solidFill>
                  <a:srgbClr val="4B5563"/>
                </a:solidFill>
              </a:rPr>
              <a:t>Detect, decide, act, and update SAP in one operational loop.</a:t>
            </a:r>
            <a:endParaRPr lang="en-US" sz="1400" dirty="0"/>
          </a:p>
        </p:txBody>
      </p:sp>
      <p:pic>
        <p:nvPicPr>
          <p:cNvPr id="18" name="Image 0" descr="/mnt/data/a_powerpoint_presentation_deck_for_an_executive_au.png">
            <a:extLst>
              <a:ext uri="{FF2B5EF4-FFF2-40B4-BE49-F238E27FC236}">
                <a16:creationId xmlns:a16="http://schemas.microsoft.com/office/drawing/2014/main" id="{5871B9A4-B269-01F6-EEBF-0EB60DCD8939}"/>
              </a:ext>
            </a:extLst>
          </p:cNvPr>
          <p:cNvPicPr>
            <a:picLocks noChangeAspect="1"/>
          </p:cNvPicPr>
          <p:nvPr/>
        </p:nvPicPr>
        <p:blipFill>
          <a:blip r:embed="rId5"/>
          <a:srcRect t="22024" b="22024"/>
          <a:stretch/>
        </p:blipFill>
        <p:spPr>
          <a:xfrm>
            <a:off x="6492240" y="1783080"/>
            <a:ext cx="5120640" cy="4297680"/>
          </a:xfrm>
          <a:prstGeom prst="rect">
            <a:avLst/>
          </a:prstGeom>
        </p:spPr>
      </p:pic>
      <p:sp>
        <p:nvSpPr>
          <p:cNvPr id="19" name="Shape 15">
            <a:extLst>
              <a:ext uri="{FF2B5EF4-FFF2-40B4-BE49-F238E27FC236}">
                <a16:creationId xmlns:a16="http://schemas.microsoft.com/office/drawing/2014/main" id="{F7E9FBFB-C62E-72DE-5E31-3F48B71CDAE7}"/>
              </a:ext>
            </a:extLst>
          </p:cNvPr>
          <p:cNvSpPr/>
          <p:nvPr/>
        </p:nvSpPr>
        <p:spPr>
          <a:xfrm>
            <a:off x="6644202" y="1188720"/>
            <a:ext cx="4480560" cy="457200"/>
          </a:xfrm>
          <a:prstGeom prst="roundRect">
            <a:avLst>
              <a:gd name="adj" fmla="val 16000"/>
            </a:avLst>
          </a:prstGeom>
          <a:solidFill>
            <a:srgbClr val="0B5CAB">
              <a:alpha val="92000"/>
            </a:srgbClr>
          </a:solidFill>
          <a:ln w="12700">
            <a:solidFill>
              <a:srgbClr val="0B5CAB"/>
            </a:solidFill>
            <a:prstDash val="solid"/>
          </a:ln>
        </p:spPr>
        <p:txBody>
          <a:bodyPr/>
          <a:lstStyle/>
          <a:p>
            <a:endParaRPr lang="en-US"/>
          </a:p>
        </p:txBody>
      </p:sp>
      <p:sp>
        <p:nvSpPr>
          <p:cNvPr id="20" name="Text 16">
            <a:extLst>
              <a:ext uri="{FF2B5EF4-FFF2-40B4-BE49-F238E27FC236}">
                <a16:creationId xmlns:a16="http://schemas.microsoft.com/office/drawing/2014/main" id="{46292647-F1D4-46AD-4918-04427D7F6F7E}"/>
              </a:ext>
            </a:extLst>
          </p:cNvPr>
          <p:cNvSpPr/>
          <p:nvPr/>
        </p:nvSpPr>
        <p:spPr>
          <a:xfrm>
            <a:off x="6995160" y="1316736"/>
            <a:ext cx="4114800" cy="164592"/>
          </a:xfrm>
          <a:prstGeom prst="rect">
            <a:avLst/>
          </a:prstGeom>
          <a:noFill/>
          <a:ln/>
        </p:spPr>
        <p:txBody>
          <a:bodyPr wrap="square" rtlCol="0" anchor="ctr"/>
          <a:lstStyle/>
          <a:p>
            <a:pPr marL="0" indent="0" algn="ctr">
              <a:buNone/>
            </a:pPr>
            <a:r>
              <a:rPr lang="en-US" sz="1600" b="1" dirty="0">
                <a:solidFill>
                  <a:srgbClr val="FFFFFF"/>
                </a:solidFill>
              </a:rPr>
              <a:t>This is not analytics. This is autonomous execution.</a:t>
            </a:r>
            <a:endParaRPr lang="en-US" sz="1600" dirty="0"/>
          </a:p>
        </p:txBody>
      </p:sp>
      <p:sp>
        <p:nvSpPr>
          <p:cNvPr id="21" name="Slide Number Placeholder 0">
            <a:extLst>
              <a:ext uri="{FF2B5EF4-FFF2-40B4-BE49-F238E27FC236}">
                <a16:creationId xmlns:a16="http://schemas.microsoft.com/office/drawing/2014/main" id="{3936C7F0-76F6-A0AE-2206-A79B13241C89}"/>
              </a:ext>
            </a:extLst>
          </p:cNvPr>
          <p:cNvSpPr txBox="1">
            <a:spLocks/>
          </p:cNvSpPr>
          <p:nvPr/>
        </p:nvSpPr>
        <p:spPr>
          <a:xfrm>
            <a:off x="11612880" y="6446520"/>
            <a:ext cx="274320" cy="182880"/>
          </a:xfrm>
          <a:prstGeom prst="rect">
            <a:avLst/>
          </a:prstGeom>
          <a:extLst>
            <a:ext uri="{C572A759-6A51-4108-AA02-DFA0A04FC94B}">
              <ma14:wrappingTextBoxFlag xmlns:ma14="http://schemas.microsoft.com/office/mac/drawingml/2011/main" xmlns="" val="0"/>
            </a:ext>
          </a:extLst>
        </p:spPr>
        <p:txBody>
          <a:bodyPr/>
          <a:lstStyle>
            <a:defPPr>
              <a:defRPr lang="de-DE"/>
            </a:defPPr>
            <a:lvl1pPr marL="0" algn="l" defTabSz="1088776" rtl="0" eaLnBrk="1" latinLnBrk="0" hangingPunct="1">
              <a:defRPr lang="de-DE" sz="1000" kern="1200">
                <a:solidFill>
                  <a:srgbClr val="7A7A7A"/>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r"/>
            <a:fld id="{F7021451-1387-4CA6-816F-3879F97B5CBC}" type="slidenum">
              <a:rPr lang="en-US" smtClean="0"/>
              <a:pPr algn="r"/>
              <a:t>5</a:t>
            </a:fld>
            <a:endParaRPr lang="en-US"/>
          </a:p>
        </p:txBody>
      </p:sp>
    </p:spTree>
    <p:extLst>
      <p:ext uri="{BB962C8B-B14F-4D97-AF65-F5344CB8AC3E}">
        <p14:creationId xmlns:p14="http://schemas.microsoft.com/office/powerpoint/2010/main" val="2756492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D6F60-68D9-9013-49D0-0F4D31C2F1DB}"/>
            </a:ext>
          </a:extLst>
        </p:cNvPr>
        <p:cNvGrpSpPr/>
        <p:nvPr/>
      </p:nvGrpSpPr>
      <p:grpSpPr>
        <a:xfrm>
          <a:off x="0" y="0"/>
          <a:ext cx="0" cy="0"/>
          <a:chOff x="0" y="0"/>
          <a:chExt cx="0" cy="0"/>
        </a:xfrm>
      </p:grpSpPr>
      <p:sp>
        <p:nvSpPr>
          <p:cNvPr id="2" name="Freeform 1">
            <a:hlinkClick r:id="rId3"/>
            <a:extLst>
              <a:ext uri="{FF2B5EF4-FFF2-40B4-BE49-F238E27FC236}">
                <a16:creationId xmlns:a16="http://schemas.microsoft.com/office/drawing/2014/main" id="{BD29C6A7-960A-8A5F-7D0D-E9B139CF6B04}"/>
              </a:ext>
            </a:extLst>
          </p:cNvPr>
          <p:cNvSpPr/>
          <p:nvPr/>
        </p:nvSpPr>
        <p:spPr>
          <a:xfrm rot="2700000">
            <a:off x="10007122" y="490665"/>
            <a:ext cx="2804705" cy="586896"/>
          </a:xfrm>
          <a:custGeom>
            <a:avLst/>
            <a:gdLst>
              <a:gd name="connsiteX0" fmla="*/ 0 w 2804705"/>
              <a:gd name="connsiteY0" fmla="*/ 586896 h 586896"/>
              <a:gd name="connsiteX1" fmla="*/ 586896 w 2804705"/>
              <a:gd name="connsiteY1" fmla="*/ 0 h 586896"/>
              <a:gd name="connsiteX2" fmla="*/ 2217809 w 2804705"/>
              <a:gd name="connsiteY2" fmla="*/ 0 h 586896"/>
              <a:gd name="connsiteX3" fmla="*/ 2804705 w 2804705"/>
              <a:gd name="connsiteY3" fmla="*/ 586896 h 586896"/>
            </a:gdLst>
            <a:ahLst/>
            <a:cxnLst>
              <a:cxn ang="0">
                <a:pos x="connsiteX0" y="connsiteY0"/>
              </a:cxn>
              <a:cxn ang="0">
                <a:pos x="connsiteX1" y="connsiteY1"/>
              </a:cxn>
              <a:cxn ang="0">
                <a:pos x="connsiteX2" y="connsiteY2"/>
              </a:cxn>
              <a:cxn ang="0">
                <a:pos x="connsiteX3" y="connsiteY3"/>
              </a:cxn>
            </a:cxnLst>
            <a:rect l="l" t="t" r="r" b="b"/>
            <a:pathLst>
              <a:path w="2804705" h="586896">
                <a:moveTo>
                  <a:pt x="0" y="586896"/>
                </a:moveTo>
                <a:lnTo>
                  <a:pt x="586896" y="0"/>
                </a:lnTo>
                <a:lnTo>
                  <a:pt x="2217809" y="0"/>
                </a:lnTo>
                <a:lnTo>
                  <a:pt x="2804705" y="586896"/>
                </a:lnTo>
                <a:close/>
              </a:path>
            </a:pathLst>
          </a:custGeom>
          <a:solidFill>
            <a:schemeClr val="accent2"/>
          </a:solidFill>
          <a:ln>
            <a:noFill/>
            <a:prstDash val="dash"/>
          </a:ln>
          <a:effectLst>
            <a:outerShdw blurRad="1905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10000"/>
              </a:lnSpc>
            </a:pPr>
            <a:r>
              <a:rPr lang="en-US" sz="1600" b="1" dirty="0">
                <a:solidFill>
                  <a:srgbClr val="E9ECEE"/>
                </a:solidFill>
                <a:latin typeface="72 Brand" panose="020B0504030603020204" pitchFamily="34" charset="0"/>
              </a:rPr>
              <a:t>The Architecture</a:t>
            </a:r>
          </a:p>
        </p:txBody>
      </p:sp>
      <p:pic>
        <p:nvPicPr>
          <p:cNvPr id="3" name="Picture 2">
            <a:extLst>
              <a:ext uri="{FF2B5EF4-FFF2-40B4-BE49-F238E27FC236}">
                <a16:creationId xmlns:a16="http://schemas.microsoft.com/office/drawing/2014/main" id="{A2A485D7-B2B8-C245-6927-8D03CC58D4EC}"/>
              </a:ext>
            </a:extLst>
          </p:cNvPr>
          <p:cNvPicPr>
            <a:picLocks noChangeAspect="1"/>
          </p:cNvPicPr>
          <p:nvPr/>
        </p:nvPicPr>
        <p:blipFill>
          <a:blip r:embed="rId4"/>
          <a:stretch>
            <a:fillRect/>
          </a:stretch>
        </p:blipFill>
        <p:spPr>
          <a:xfrm>
            <a:off x="128691" y="6206095"/>
            <a:ext cx="3768060" cy="546930"/>
          </a:xfrm>
          <a:prstGeom prst="rect">
            <a:avLst/>
          </a:prstGeom>
        </p:spPr>
      </p:pic>
      <p:sp>
        <p:nvSpPr>
          <p:cNvPr id="5" name="Text 1">
            <a:extLst>
              <a:ext uri="{FF2B5EF4-FFF2-40B4-BE49-F238E27FC236}">
                <a16:creationId xmlns:a16="http://schemas.microsoft.com/office/drawing/2014/main" id="{27B9C6B0-BA84-8025-C374-616D9BAF30D7}"/>
              </a:ext>
            </a:extLst>
          </p:cNvPr>
          <p:cNvSpPr/>
          <p:nvPr/>
        </p:nvSpPr>
        <p:spPr>
          <a:xfrm>
            <a:off x="548640" y="749808"/>
            <a:ext cx="6583680" cy="548640"/>
          </a:xfrm>
          <a:prstGeom prst="rect">
            <a:avLst/>
          </a:prstGeom>
          <a:noFill/>
          <a:ln/>
        </p:spPr>
        <p:txBody>
          <a:bodyPr wrap="square" rtlCol="0" anchor="ctr"/>
          <a:lstStyle/>
          <a:p>
            <a:pPr marL="0" indent="0">
              <a:buNone/>
            </a:pPr>
            <a:r>
              <a:rPr lang="en-US" sz="2400" b="1" dirty="0">
                <a:solidFill>
                  <a:srgbClr val="1F2937"/>
                </a:solidFill>
              </a:rPr>
              <a:t>Edge-native execution stack for SAP customers</a:t>
            </a:r>
            <a:endParaRPr lang="en-US" sz="2400" dirty="0"/>
          </a:p>
        </p:txBody>
      </p:sp>
      <p:sp>
        <p:nvSpPr>
          <p:cNvPr id="6" name="Text 2">
            <a:extLst>
              <a:ext uri="{FF2B5EF4-FFF2-40B4-BE49-F238E27FC236}">
                <a16:creationId xmlns:a16="http://schemas.microsoft.com/office/drawing/2014/main" id="{47852C07-0286-A85E-695B-AC4296F53D46}"/>
              </a:ext>
            </a:extLst>
          </p:cNvPr>
          <p:cNvSpPr/>
          <p:nvPr/>
        </p:nvSpPr>
        <p:spPr>
          <a:xfrm>
            <a:off x="548640" y="1335024"/>
            <a:ext cx="6217920" cy="274320"/>
          </a:xfrm>
          <a:prstGeom prst="rect">
            <a:avLst/>
          </a:prstGeom>
          <a:noFill/>
          <a:ln/>
        </p:spPr>
        <p:txBody>
          <a:bodyPr wrap="square" rtlCol="0" anchor="ctr"/>
          <a:lstStyle/>
          <a:p>
            <a:pPr marL="0" indent="0">
              <a:buNone/>
            </a:pPr>
            <a:r>
              <a:rPr lang="en-US" sz="1250" dirty="0">
                <a:solidFill>
                  <a:srgbClr val="5B6470"/>
                </a:solidFill>
              </a:rPr>
              <a:t>Reference model for live demo discussion</a:t>
            </a:r>
            <a:endParaRPr lang="en-US" sz="1250" dirty="0"/>
          </a:p>
        </p:txBody>
      </p:sp>
      <p:sp>
        <p:nvSpPr>
          <p:cNvPr id="7" name="Shape 3">
            <a:extLst>
              <a:ext uri="{FF2B5EF4-FFF2-40B4-BE49-F238E27FC236}">
                <a16:creationId xmlns:a16="http://schemas.microsoft.com/office/drawing/2014/main" id="{6A62CB85-C69F-DE28-8968-C1D3D9EF01A3}"/>
              </a:ext>
            </a:extLst>
          </p:cNvPr>
          <p:cNvSpPr/>
          <p:nvPr/>
        </p:nvSpPr>
        <p:spPr>
          <a:xfrm>
            <a:off x="6080760" y="2240280"/>
            <a:ext cx="0" cy="2423160"/>
          </a:xfrm>
          <a:prstGeom prst="line">
            <a:avLst/>
          </a:prstGeom>
          <a:noFill/>
          <a:ln w="12700">
            <a:solidFill>
              <a:srgbClr val="7B93B3"/>
            </a:solidFill>
            <a:prstDash val="solid"/>
            <a:headEnd type="none"/>
            <a:tailEnd type="triangle"/>
          </a:ln>
        </p:spPr>
        <p:txBody>
          <a:bodyPr/>
          <a:lstStyle/>
          <a:p>
            <a:endParaRPr lang="en-US"/>
          </a:p>
        </p:txBody>
      </p:sp>
      <p:sp>
        <p:nvSpPr>
          <p:cNvPr id="8" name="Shape 4">
            <a:extLst>
              <a:ext uri="{FF2B5EF4-FFF2-40B4-BE49-F238E27FC236}">
                <a16:creationId xmlns:a16="http://schemas.microsoft.com/office/drawing/2014/main" id="{5F23EBD1-65AF-45DC-EB59-CF9217D47110}"/>
              </a:ext>
            </a:extLst>
          </p:cNvPr>
          <p:cNvSpPr/>
          <p:nvPr/>
        </p:nvSpPr>
        <p:spPr>
          <a:xfrm>
            <a:off x="6080760" y="4663440"/>
            <a:ext cx="0" cy="0"/>
          </a:xfrm>
          <a:prstGeom prst="line">
            <a:avLst/>
          </a:prstGeom>
          <a:noFill/>
          <a:ln w="12700">
            <a:solidFill>
              <a:srgbClr val="7B93B3"/>
            </a:solidFill>
            <a:prstDash val="solid"/>
            <a:headEnd type="none"/>
            <a:tailEnd type="triangle"/>
          </a:ln>
        </p:spPr>
        <p:txBody>
          <a:bodyPr/>
          <a:lstStyle/>
          <a:p>
            <a:endParaRPr lang="en-US"/>
          </a:p>
        </p:txBody>
      </p:sp>
      <p:sp>
        <p:nvSpPr>
          <p:cNvPr id="9" name="Shape 5">
            <a:extLst>
              <a:ext uri="{FF2B5EF4-FFF2-40B4-BE49-F238E27FC236}">
                <a16:creationId xmlns:a16="http://schemas.microsoft.com/office/drawing/2014/main" id="{1A1953E7-A3F2-3689-0C2B-4C8A6A7FA298}"/>
              </a:ext>
            </a:extLst>
          </p:cNvPr>
          <p:cNvSpPr/>
          <p:nvPr/>
        </p:nvSpPr>
        <p:spPr>
          <a:xfrm>
            <a:off x="1005840" y="1783080"/>
            <a:ext cx="10149840" cy="868680"/>
          </a:xfrm>
          <a:prstGeom prst="roundRect">
            <a:avLst>
              <a:gd name="adj" fmla="val 8421"/>
            </a:avLst>
          </a:prstGeom>
          <a:solidFill>
            <a:srgbClr val="EAF2FB"/>
          </a:solidFill>
          <a:ln w="12700">
            <a:solidFill>
              <a:srgbClr val="D8DEE6"/>
            </a:solidFill>
            <a:prstDash val="solid"/>
          </a:ln>
        </p:spPr>
        <p:txBody>
          <a:bodyPr/>
          <a:lstStyle/>
          <a:p>
            <a:endParaRPr lang="en-US"/>
          </a:p>
        </p:txBody>
      </p:sp>
      <p:sp>
        <p:nvSpPr>
          <p:cNvPr id="10" name="Shape 6">
            <a:extLst>
              <a:ext uri="{FF2B5EF4-FFF2-40B4-BE49-F238E27FC236}">
                <a16:creationId xmlns:a16="http://schemas.microsoft.com/office/drawing/2014/main" id="{16EF6D6E-546B-FA7C-17CD-98F47A9789EB}"/>
              </a:ext>
            </a:extLst>
          </p:cNvPr>
          <p:cNvSpPr/>
          <p:nvPr/>
        </p:nvSpPr>
        <p:spPr>
          <a:xfrm>
            <a:off x="1005840" y="2926080"/>
            <a:ext cx="10149840" cy="1097280"/>
          </a:xfrm>
          <a:prstGeom prst="roundRect">
            <a:avLst>
              <a:gd name="adj" fmla="val 6667"/>
            </a:avLst>
          </a:prstGeom>
          <a:solidFill>
            <a:srgbClr val="0B5CAB"/>
          </a:solidFill>
          <a:ln w="12700">
            <a:solidFill>
              <a:srgbClr val="D8DEE6"/>
            </a:solidFill>
            <a:prstDash val="solid"/>
          </a:ln>
        </p:spPr>
        <p:txBody>
          <a:bodyPr/>
          <a:lstStyle/>
          <a:p>
            <a:endParaRPr lang="en-US"/>
          </a:p>
        </p:txBody>
      </p:sp>
      <p:sp>
        <p:nvSpPr>
          <p:cNvPr id="11" name="Shape 7">
            <a:extLst>
              <a:ext uri="{FF2B5EF4-FFF2-40B4-BE49-F238E27FC236}">
                <a16:creationId xmlns:a16="http://schemas.microsoft.com/office/drawing/2014/main" id="{1133ACE9-6F77-D4B0-AE07-B5DC070D6985}"/>
              </a:ext>
            </a:extLst>
          </p:cNvPr>
          <p:cNvSpPr/>
          <p:nvPr/>
        </p:nvSpPr>
        <p:spPr>
          <a:xfrm>
            <a:off x="1005840" y="4297680"/>
            <a:ext cx="10149840" cy="1005840"/>
          </a:xfrm>
          <a:prstGeom prst="roundRect">
            <a:avLst>
              <a:gd name="adj" fmla="val 7273"/>
            </a:avLst>
          </a:prstGeom>
          <a:solidFill>
            <a:srgbClr val="EEF3F8"/>
          </a:solidFill>
          <a:ln w="12700">
            <a:solidFill>
              <a:srgbClr val="D8DEE6"/>
            </a:solidFill>
            <a:prstDash val="solid"/>
          </a:ln>
        </p:spPr>
        <p:txBody>
          <a:bodyPr/>
          <a:lstStyle/>
          <a:p>
            <a:endParaRPr lang="en-US"/>
          </a:p>
        </p:txBody>
      </p:sp>
      <p:sp>
        <p:nvSpPr>
          <p:cNvPr id="12" name="Text 8">
            <a:extLst>
              <a:ext uri="{FF2B5EF4-FFF2-40B4-BE49-F238E27FC236}">
                <a16:creationId xmlns:a16="http://schemas.microsoft.com/office/drawing/2014/main" id="{DE8449A7-2003-77D5-A996-B8E42113B62A}"/>
              </a:ext>
            </a:extLst>
          </p:cNvPr>
          <p:cNvSpPr/>
          <p:nvPr/>
        </p:nvSpPr>
        <p:spPr>
          <a:xfrm>
            <a:off x="1234440" y="2039112"/>
            <a:ext cx="2560320" cy="219456"/>
          </a:xfrm>
          <a:prstGeom prst="rect">
            <a:avLst/>
          </a:prstGeom>
          <a:noFill/>
          <a:ln/>
        </p:spPr>
        <p:txBody>
          <a:bodyPr wrap="square" rtlCol="0" anchor="ctr"/>
          <a:lstStyle/>
          <a:p>
            <a:pPr marL="0" indent="0">
              <a:buNone/>
            </a:pPr>
            <a:r>
              <a:rPr lang="en-US" sz="2000" b="1" dirty="0">
                <a:solidFill>
                  <a:srgbClr val="0B5CAB"/>
                </a:solidFill>
              </a:rPr>
              <a:t>Enterprise layer: SAP</a:t>
            </a:r>
            <a:endParaRPr lang="en-US" sz="2000" dirty="0"/>
          </a:p>
        </p:txBody>
      </p:sp>
      <p:sp>
        <p:nvSpPr>
          <p:cNvPr id="13" name="Text 9">
            <a:extLst>
              <a:ext uri="{FF2B5EF4-FFF2-40B4-BE49-F238E27FC236}">
                <a16:creationId xmlns:a16="http://schemas.microsoft.com/office/drawing/2014/main" id="{1EABFA42-4EAD-1B42-B887-22E2D199C501}"/>
              </a:ext>
            </a:extLst>
          </p:cNvPr>
          <p:cNvSpPr/>
          <p:nvPr/>
        </p:nvSpPr>
        <p:spPr>
          <a:xfrm>
            <a:off x="3886200" y="2066544"/>
            <a:ext cx="4846320" cy="182880"/>
          </a:xfrm>
          <a:prstGeom prst="rect">
            <a:avLst/>
          </a:prstGeom>
          <a:noFill/>
          <a:ln/>
        </p:spPr>
        <p:txBody>
          <a:bodyPr wrap="square" rtlCol="0" anchor="ctr"/>
          <a:lstStyle/>
          <a:p>
            <a:pPr marL="0" indent="0">
              <a:buNone/>
            </a:pPr>
            <a:r>
              <a:rPr lang="en-US" sz="1600" dirty="0">
                <a:solidFill>
                  <a:srgbClr val="334155"/>
                </a:solidFill>
              </a:rPr>
              <a:t>S/4HANA | EWM | TM | Quality | Finance</a:t>
            </a:r>
            <a:endParaRPr lang="en-US" sz="1600" dirty="0"/>
          </a:p>
        </p:txBody>
      </p:sp>
      <p:sp>
        <p:nvSpPr>
          <p:cNvPr id="14" name="Text 10">
            <a:extLst>
              <a:ext uri="{FF2B5EF4-FFF2-40B4-BE49-F238E27FC236}">
                <a16:creationId xmlns:a16="http://schemas.microsoft.com/office/drawing/2014/main" id="{114EA8C3-B0E9-6728-64DF-92BA15FD20AC}"/>
              </a:ext>
            </a:extLst>
          </p:cNvPr>
          <p:cNvSpPr/>
          <p:nvPr/>
        </p:nvSpPr>
        <p:spPr>
          <a:xfrm>
            <a:off x="1234440" y="3127248"/>
            <a:ext cx="2468880" cy="219456"/>
          </a:xfrm>
          <a:prstGeom prst="rect">
            <a:avLst/>
          </a:prstGeom>
          <a:noFill/>
          <a:ln/>
        </p:spPr>
        <p:txBody>
          <a:bodyPr wrap="square" rtlCol="0" anchor="ctr"/>
          <a:lstStyle/>
          <a:p>
            <a:pPr marL="0" indent="0">
              <a:buNone/>
            </a:pPr>
            <a:r>
              <a:rPr lang="en-US" sz="1800" b="1" dirty="0">
                <a:solidFill>
                  <a:srgbClr val="FFFFFF"/>
                </a:solidFill>
              </a:rPr>
              <a:t>Execution + decision layer</a:t>
            </a:r>
            <a:endParaRPr lang="en-US" sz="1800" dirty="0"/>
          </a:p>
        </p:txBody>
      </p:sp>
      <p:sp>
        <p:nvSpPr>
          <p:cNvPr id="15" name="Text 11">
            <a:extLst>
              <a:ext uri="{FF2B5EF4-FFF2-40B4-BE49-F238E27FC236}">
                <a16:creationId xmlns:a16="http://schemas.microsoft.com/office/drawing/2014/main" id="{85A17767-FC2B-3F42-89DE-46778A8ECCAA}"/>
              </a:ext>
            </a:extLst>
          </p:cNvPr>
          <p:cNvSpPr/>
          <p:nvPr/>
        </p:nvSpPr>
        <p:spPr>
          <a:xfrm>
            <a:off x="3886200" y="3136392"/>
            <a:ext cx="5669280" cy="201168"/>
          </a:xfrm>
          <a:prstGeom prst="rect">
            <a:avLst/>
          </a:prstGeom>
          <a:noFill/>
          <a:ln/>
        </p:spPr>
        <p:txBody>
          <a:bodyPr wrap="square" rtlCol="0" anchor="ctr"/>
          <a:lstStyle/>
          <a:p>
            <a:pPr marL="0" indent="0">
              <a:buNone/>
            </a:pPr>
            <a:r>
              <a:rPr lang="en-US" sz="1700" b="1" dirty="0">
                <a:solidFill>
                  <a:srgbClr val="FFFFFF"/>
                </a:solidFill>
              </a:rPr>
              <a:t>Liquid UI / On-Device Edge AI Extensions</a:t>
            </a:r>
            <a:endParaRPr lang="en-US" sz="1700" dirty="0"/>
          </a:p>
        </p:txBody>
      </p:sp>
      <p:sp>
        <p:nvSpPr>
          <p:cNvPr id="16" name="Text 12">
            <a:extLst>
              <a:ext uri="{FF2B5EF4-FFF2-40B4-BE49-F238E27FC236}">
                <a16:creationId xmlns:a16="http://schemas.microsoft.com/office/drawing/2014/main" id="{79FCC402-C4BA-0C6C-A645-B65B19752624}"/>
              </a:ext>
            </a:extLst>
          </p:cNvPr>
          <p:cNvSpPr/>
          <p:nvPr/>
        </p:nvSpPr>
        <p:spPr>
          <a:xfrm>
            <a:off x="1828800" y="3511296"/>
            <a:ext cx="8503920" cy="164592"/>
          </a:xfrm>
          <a:prstGeom prst="rect">
            <a:avLst/>
          </a:prstGeom>
          <a:noFill/>
          <a:ln/>
        </p:spPr>
        <p:txBody>
          <a:bodyPr wrap="square" rtlCol="0" anchor="ctr"/>
          <a:lstStyle/>
          <a:p>
            <a:pPr marL="0" indent="0" algn="ctr">
              <a:buNone/>
            </a:pPr>
            <a:r>
              <a:rPr lang="en-US" sz="1500" dirty="0">
                <a:solidFill>
                  <a:srgbClr val="E8F2FF"/>
                </a:solidFill>
              </a:rPr>
              <a:t>Contextual UI • local inference • workflow agent • policy enforcement</a:t>
            </a:r>
            <a:endParaRPr lang="en-US" sz="1500" dirty="0"/>
          </a:p>
        </p:txBody>
      </p:sp>
      <p:sp>
        <p:nvSpPr>
          <p:cNvPr id="17" name="Text 13">
            <a:extLst>
              <a:ext uri="{FF2B5EF4-FFF2-40B4-BE49-F238E27FC236}">
                <a16:creationId xmlns:a16="http://schemas.microsoft.com/office/drawing/2014/main" id="{1F0E1C63-2648-3B89-6054-2AC52D678668}"/>
              </a:ext>
            </a:extLst>
          </p:cNvPr>
          <p:cNvSpPr/>
          <p:nvPr/>
        </p:nvSpPr>
        <p:spPr>
          <a:xfrm>
            <a:off x="1234440" y="4572000"/>
            <a:ext cx="2194560" cy="219456"/>
          </a:xfrm>
          <a:prstGeom prst="rect">
            <a:avLst/>
          </a:prstGeom>
          <a:noFill/>
          <a:ln/>
        </p:spPr>
        <p:txBody>
          <a:bodyPr wrap="square" rtlCol="0" anchor="ctr"/>
          <a:lstStyle/>
          <a:p>
            <a:pPr marL="0" indent="0">
              <a:buNone/>
            </a:pPr>
            <a:r>
              <a:rPr lang="en-US" sz="1800" b="1" dirty="0">
                <a:solidFill>
                  <a:srgbClr val="334155"/>
                </a:solidFill>
              </a:rPr>
              <a:t>Device + sensor layer</a:t>
            </a:r>
            <a:endParaRPr lang="en-US" sz="1800" dirty="0"/>
          </a:p>
        </p:txBody>
      </p:sp>
      <p:sp>
        <p:nvSpPr>
          <p:cNvPr id="18" name="Text 14">
            <a:extLst>
              <a:ext uri="{FF2B5EF4-FFF2-40B4-BE49-F238E27FC236}">
                <a16:creationId xmlns:a16="http://schemas.microsoft.com/office/drawing/2014/main" id="{4440F556-9670-8BCE-2DFD-30F6E9F2516E}"/>
              </a:ext>
            </a:extLst>
          </p:cNvPr>
          <p:cNvSpPr/>
          <p:nvPr/>
        </p:nvSpPr>
        <p:spPr>
          <a:xfrm>
            <a:off x="3703320" y="4599432"/>
            <a:ext cx="5943600" cy="182880"/>
          </a:xfrm>
          <a:prstGeom prst="rect">
            <a:avLst/>
          </a:prstGeom>
          <a:noFill/>
          <a:ln/>
        </p:spPr>
        <p:txBody>
          <a:bodyPr wrap="square" rtlCol="0" anchor="ctr"/>
          <a:lstStyle/>
          <a:p>
            <a:pPr marL="0" indent="0">
              <a:buNone/>
            </a:pPr>
            <a:r>
              <a:rPr lang="en-US" sz="1500" dirty="0">
                <a:solidFill>
                  <a:srgbClr val="334155"/>
                </a:solidFill>
              </a:rPr>
              <a:t>Zebra handhelds, scanners, cameras, RFID, printers, and edge inputs</a:t>
            </a:r>
            <a:endParaRPr lang="en-US" sz="1500" dirty="0"/>
          </a:p>
        </p:txBody>
      </p:sp>
      <p:sp>
        <p:nvSpPr>
          <p:cNvPr id="19" name="Text 15">
            <a:extLst>
              <a:ext uri="{FF2B5EF4-FFF2-40B4-BE49-F238E27FC236}">
                <a16:creationId xmlns:a16="http://schemas.microsoft.com/office/drawing/2014/main" id="{1624094F-4533-93C9-8C77-971D3B13331F}"/>
              </a:ext>
            </a:extLst>
          </p:cNvPr>
          <p:cNvSpPr/>
          <p:nvPr/>
        </p:nvSpPr>
        <p:spPr>
          <a:xfrm>
            <a:off x="685800" y="5599359"/>
            <a:ext cx="10789920" cy="310896"/>
          </a:xfrm>
          <a:prstGeom prst="rect">
            <a:avLst/>
          </a:prstGeom>
          <a:noFill/>
          <a:ln/>
        </p:spPr>
        <p:txBody>
          <a:bodyPr wrap="square" rtlCol="0" anchor="ctr"/>
          <a:lstStyle/>
          <a:p>
            <a:pPr marL="0" indent="0" algn="ctr">
              <a:buNone/>
            </a:pPr>
            <a:r>
              <a:rPr lang="en-US" sz="1800" b="1" dirty="0">
                <a:solidFill>
                  <a:srgbClr val="0B5CAB"/>
                </a:solidFill>
              </a:rPr>
              <a:t>SAP orchestrates. The edge executes.</a:t>
            </a:r>
            <a:endParaRPr lang="en-US" sz="1800" dirty="0"/>
          </a:p>
        </p:txBody>
      </p:sp>
      <p:sp>
        <p:nvSpPr>
          <p:cNvPr id="20" name="Slide Number Placeholder 0">
            <a:extLst>
              <a:ext uri="{FF2B5EF4-FFF2-40B4-BE49-F238E27FC236}">
                <a16:creationId xmlns:a16="http://schemas.microsoft.com/office/drawing/2014/main" id="{3E79C370-2991-E6E6-3407-7F936746D090}"/>
              </a:ext>
            </a:extLst>
          </p:cNvPr>
          <p:cNvSpPr txBox="1">
            <a:spLocks/>
          </p:cNvSpPr>
          <p:nvPr/>
        </p:nvSpPr>
        <p:spPr>
          <a:xfrm>
            <a:off x="11612880" y="6446520"/>
            <a:ext cx="274320" cy="182880"/>
          </a:xfrm>
          <a:prstGeom prst="rect">
            <a:avLst/>
          </a:prstGeom>
          <a:extLst>
            <a:ext uri="{C572A759-6A51-4108-AA02-DFA0A04FC94B}">
              <ma14:wrappingTextBoxFlag xmlns:ma14="http://schemas.microsoft.com/office/mac/drawingml/2011/main" xmlns="" val="0"/>
            </a:ext>
          </a:extLst>
        </p:spPr>
        <p:txBody>
          <a:bodyPr/>
          <a:lstStyle>
            <a:defPPr>
              <a:defRPr lang="de-DE"/>
            </a:defPPr>
            <a:lvl1pPr marL="0" algn="l" defTabSz="1088776" rtl="0" eaLnBrk="1" latinLnBrk="0" hangingPunct="1">
              <a:defRPr lang="de-DE" sz="1000" kern="1200">
                <a:solidFill>
                  <a:srgbClr val="7A7A7A"/>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r"/>
            <a:fld id="{F7021451-1387-4CA6-816F-3879F97B5CBC}" type="slidenum">
              <a:rPr lang="en-US" smtClean="0"/>
              <a:pPr algn="r"/>
              <a:t>6</a:t>
            </a:fld>
            <a:endParaRPr lang="en-US"/>
          </a:p>
        </p:txBody>
      </p:sp>
    </p:spTree>
    <p:extLst>
      <p:ext uri="{BB962C8B-B14F-4D97-AF65-F5344CB8AC3E}">
        <p14:creationId xmlns:p14="http://schemas.microsoft.com/office/powerpoint/2010/main" val="466726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EF8B1-29CF-5090-1284-175726B75402}"/>
            </a:ext>
          </a:extLst>
        </p:cNvPr>
        <p:cNvGrpSpPr/>
        <p:nvPr/>
      </p:nvGrpSpPr>
      <p:grpSpPr>
        <a:xfrm>
          <a:off x="0" y="0"/>
          <a:ext cx="0" cy="0"/>
          <a:chOff x="0" y="0"/>
          <a:chExt cx="0" cy="0"/>
        </a:xfrm>
      </p:grpSpPr>
      <p:sp>
        <p:nvSpPr>
          <p:cNvPr id="2" name="Freeform 1">
            <a:hlinkClick r:id="rId3"/>
            <a:extLst>
              <a:ext uri="{FF2B5EF4-FFF2-40B4-BE49-F238E27FC236}">
                <a16:creationId xmlns:a16="http://schemas.microsoft.com/office/drawing/2014/main" id="{72FB1144-FEEB-FFB7-48FA-1D664FBA5B80}"/>
              </a:ext>
            </a:extLst>
          </p:cNvPr>
          <p:cNvSpPr/>
          <p:nvPr/>
        </p:nvSpPr>
        <p:spPr>
          <a:xfrm rot="2700000">
            <a:off x="10007122" y="490665"/>
            <a:ext cx="2804705" cy="586896"/>
          </a:xfrm>
          <a:custGeom>
            <a:avLst/>
            <a:gdLst>
              <a:gd name="connsiteX0" fmla="*/ 0 w 2804705"/>
              <a:gd name="connsiteY0" fmla="*/ 586896 h 586896"/>
              <a:gd name="connsiteX1" fmla="*/ 586896 w 2804705"/>
              <a:gd name="connsiteY1" fmla="*/ 0 h 586896"/>
              <a:gd name="connsiteX2" fmla="*/ 2217809 w 2804705"/>
              <a:gd name="connsiteY2" fmla="*/ 0 h 586896"/>
              <a:gd name="connsiteX3" fmla="*/ 2804705 w 2804705"/>
              <a:gd name="connsiteY3" fmla="*/ 586896 h 586896"/>
            </a:gdLst>
            <a:ahLst/>
            <a:cxnLst>
              <a:cxn ang="0">
                <a:pos x="connsiteX0" y="connsiteY0"/>
              </a:cxn>
              <a:cxn ang="0">
                <a:pos x="connsiteX1" y="connsiteY1"/>
              </a:cxn>
              <a:cxn ang="0">
                <a:pos x="connsiteX2" y="connsiteY2"/>
              </a:cxn>
              <a:cxn ang="0">
                <a:pos x="connsiteX3" y="connsiteY3"/>
              </a:cxn>
            </a:cxnLst>
            <a:rect l="l" t="t" r="r" b="b"/>
            <a:pathLst>
              <a:path w="2804705" h="586896">
                <a:moveTo>
                  <a:pt x="0" y="586896"/>
                </a:moveTo>
                <a:lnTo>
                  <a:pt x="586896" y="0"/>
                </a:lnTo>
                <a:lnTo>
                  <a:pt x="2217809" y="0"/>
                </a:lnTo>
                <a:lnTo>
                  <a:pt x="2804705" y="586896"/>
                </a:lnTo>
                <a:close/>
              </a:path>
            </a:pathLst>
          </a:custGeom>
          <a:solidFill>
            <a:schemeClr val="accent2"/>
          </a:solidFill>
          <a:ln>
            <a:noFill/>
            <a:prstDash val="dash"/>
          </a:ln>
          <a:effectLst>
            <a:outerShdw blurRad="1905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10000"/>
              </a:lnSpc>
            </a:pPr>
            <a:r>
              <a:rPr lang="en-US" sz="1600" b="1" dirty="0">
                <a:solidFill>
                  <a:srgbClr val="E9ECEE"/>
                </a:solidFill>
                <a:latin typeface="72 Brand" panose="020B0504030603020204" pitchFamily="34" charset="0"/>
              </a:rPr>
              <a:t>Demo</a:t>
            </a:r>
          </a:p>
        </p:txBody>
      </p:sp>
      <p:pic>
        <p:nvPicPr>
          <p:cNvPr id="3" name="Picture 2">
            <a:extLst>
              <a:ext uri="{FF2B5EF4-FFF2-40B4-BE49-F238E27FC236}">
                <a16:creationId xmlns:a16="http://schemas.microsoft.com/office/drawing/2014/main" id="{7B26A6A3-112B-78A5-2E80-F5F5B3F0DD01}"/>
              </a:ext>
            </a:extLst>
          </p:cNvPr>
          <p:cNvPicPr>
            <a:picLocks noChangeAspect="1"/>
          </p:cNvPicPr>
          <p:nvPr/>
        </p:nvPicPr>
        <p:blipFill>
          <a:blip r:embed="rId4"/>
          <a:stretch>
            <a:fillRect/>
          </a:stretch>
        </p:blipFill>
        <p:spPr>
          <a:xfrm>
            <a:off x="128691" y="6206095"/>
            <a:ext cx="3768060" cy="546930"/>
          </a:xfrm>
          <a:prstGeom prst="rect">
            <a:avLst/>
          </a:prstGeom>
        </p:spPr>
      </p:pic>
      <p:sp>
        <p:nvSpPr>
          <p:cNvPr id="4" name="Text 1">
            <a:extLst>
              <a:ext uri="{FF2B5EF4-FFF2-40B4-BE49-F238E27FC236}">
                <a16:creationId xmlns:a16="http://schemas.microsoft.com/office/drawing/2014/main" id="{C729A195-161F-740E-4480-81BE64A50755}"/>
              </a:ext>
            </a:extLst>
          </p:cNvPr>
          <p:cNvSpPr/>
          <p:nvPr/>
        </p:nvSpPr>
        <p:spPr>
          <a:xfrm>
            <a:off x="548640" y="749808"/>
            <a:ext cx="6583680" cy="548640"/>
          </a:xfrm>
          <a:prstGeom prst="rect">
            <a:avLst/>
          </a:prstGeom>
          <a:noFill/>
          <a:ln/>
        </p:spPr>
        <p:txBody>
          <a:bodyPr wrap="square" rtlCol="0" anchor="ctr"/>
          <a:lstStyle/>
          <a:p>
            <a:pPr marL="0" indent="0">
              <a:buNone/>
            </a:pPr>
            <a:r>
              <a:rPr lang="en-US" sz="2400" b="1" dirty="0">
                <a:solidFill>
                  <a:srgbClr val="1F2937"/>
                </a:solidFill>
              </a:rPr>
              <a:t>Three high-value workflows for SAP customers</a:t>
            </a:r>
            <a:endParaRPr lang="en-US" sz="2400" dirty="0"/>
          </a:p>
        </p:txBody>
      </p:sp>
      <p:sp>
        <p:nvSpPr>
          <p:cNvPr id="5" name="Text 2">
            <a:extLst>
              <a:ext uri="{FF2B5EF4-FFF2-40B4-BE49-F238E27FC236}">
                <a16:creationId xmlns:a16="http://schemas.microsoft.com/office/drawing/2014/main" id="{4C9A2CE7-BEBE-129E-CE48-D59A3F866D93}"/>
              </a:ext>
            </a:extLst>
          </p:cNvPr>
          <p:cNvSpPr/>
          <p:nvPr/>
        </p:nvSpPr>
        <p:spPr>
          <a:xfrm>
            <a:off x="548640" y="1335024"/>
            <a:ext cx="6217920" cy="274320"/>
          </a:xfrm>
          <a:prstGeom prst="rect">
            <a:avLst/>
          </a:prstGeom>
          <a:noFill/>
          <a:ln/>
        </p:spPr>
        <p:txBody>
          <a:bodyPr wrap="square" rtlCol="0" anchor="ctr"/>
          <a:lstStyle/>
          <a:p>
            <a:pPr marL="0" indent="0">
              <a:buNone/>
            </a:pPr>
            <a:r>
              <a:rPr lang="en-US" sz="1250" dirty="0">
                <a:solidFill>
                  <a:srgbClr val="5B6470"/>
                </a:solidFill>
              </a:rPr>
              <a:t>Use these to show measurable impact in operations, quality, and service.</a:t>
            </a:r>
            <a:endParaRPr lang="en-US" sz="1250" dirty="0"/>
          </a:p>
        </p:txBody>
      </p:sp>
      <p:pic>
        <p:nvPicPr>
          <p:cNvPr id="6" name="Image 0" descr="/mnt/data/a_powerpoint_presentation_in_a_modern_sleek_and.png">
            <a:extLst>
              <a:ext uri="{FF2B5EF4-FFF2-40B4-BE49-F238E27FC236}">
                <a16:creationId xmlns:a16="http://schemas.microsoft.com/office/drawing/2014/main" id="{5E06DBF5-8E38-ED62-CD6F-953AFE86655C}"/>
              </a:ext>
            </a:extLst>
          </p:cNvPr>
          <p:cNvPicPr>
            <a:picLocks noChangeAspect="1"/>
          </p:cNvPicPr>
          <p:nvPr/>
        </p:nvPicPr>
        <p:blipFill>
          <a:blip r:embed="rId5"/>
          <a:srcRect t="11111" b="11111"/>
          <a:stretch/>
        </p:blipFill>
        <p:spPr>
          <a:xfrm>
            <a:off x="7223760" y="1600200"/>
            <a:ext cx="3840480" cy="4480560"/>
          </a:xfrm>
          <a:prstGeom prst="rect">
            <a:avLst/>
          </a:prstGeom>
        </p:spPr>
      </p:pic>
      <p:sp>
        <p:nvSpPr>
          <p:cNvPr id="7" name="Shape 3">
            <a:extLst>
              <a:ext uri="{FF2B5EF4-FFF2-40B4-BE49-F238E27FC236}">
                <a16:creationId xmlns:a16="http://schemas.microsoft.com/office/drawing/2014/main" id="{DE852614-B92B-DDDD-3B5F-C8794293163E}"/>
              </a:ext>
            </a:extLst>
          </p:cNvPr>
          <p:cNvSpPr/>
          <p:nvPr/>
        </p:nvSpPr>
        <p:spPr>
          <a:xfrm>
            <a:off x="640080" y="1828800"/>
            <a:ext cx="5989320" cy="1005840"/>
          </a:xfrm>
          <a:prstGeom prst="roundRect">
            <a:avLst>
              <a:gd name="adj" fmla="val 7273"/>
            </a:avLst>
          </a:prstGeom>
          <a:solidFill>
            <a:srgbClr val="FFFFFF"/>
          </a:solidFill>
          <a:ln w="12700">
            <a:solidFill>
              <a:srgbClr val="D8DEE6"/>
            </a:solidFill>
            <a:prstDash val="solid"/>
          </a:ln>
        </p:spPr>
        <p:txBody>
          <a:bodyPr/>
          <a:lstStyle/>
          <a:p>
            <a:endParaRPr lang="en-US"/>
          </a:p>
        </p:txBody>
      </p:sp>
      <p:sp>
        <p:nvSpPr>
          <p:cNvPr id="8" name="Text 4">
            <a:extLst>
              <a:ext uri="{FF2B5EF4-FFF2-40B4-BE49-F238E27FC236}">
                <a16:creationId xmlns:a16="http://schemas.microsoft.com/office/drawing/2014/main" id="{34B2660B-3257-4496-A790-AF0C0C971E8F}"/>
              </a:ext>
            </a:extLst>
          </p:cNvPr>
          <p:cNvSpPr/>
          <p:nvPr/>
        </p:nvSpPr>
        <p:spPr>
          <a:xfrm>
            <a:off x="868680" y="1975104"/>
            <a:ext cx="2651760" cy="201168"/>
          </a:xfrm>
          <a:prstGeom prst="rect">
            <a:avLst/>
          </a:prstGeom>
          <a:noFill/>
          <a:ln/>
        </p:spPr>
        <p:txBody>
          <a:bodyPr wrap="square" rtlCol="0" anchor="ctr"/>
          <a:lstStyle/>
          <a:p>
            <a:pPr marL="0" indent="0">
              <a:buNone/>
            </a:pPr>
            <a:r>
              <a:rPr lang="en-US" sz="1800" b="1" dirty="0">
                <a:solidFill>
                  <a:srgbClr val="1F2937"/>
                </a:solidFill>
              </a:rPr>
              <a:t>Smart receiving gate</a:t>
            </a:r>
            <a:endParaRPr lang="en-US" sz="1800" dirty="0"/>
          </a:p>
        </p:txBody>
      </p:sp>
      <p:sp>
        <p:nvSpPr>
          <p:cNvPr id="9" name="Text 5">
            <a:extLst>
              <a:ext uri="{FF2B5EF4-FFF2-40B4-BE49-F238E27FC236}">
                <a16:creationId xmlns:a16="http://schemas.microsoft.com/office/drawing/2014/main" id="{68C309C7-29B9-22C4-A851-211613EADE02}"/>
              </a:ext>
            </a:extLst>
          </p:cNvPr>
          <p:cNvSpPr/>
          <p:nvPr/>
        </p:nvSpPr>
        <p:spPr>
          <a:xfrm>
            <a:off x="868680" y="2231136"/>
            <a:ext cx="5394960" cy="438912"/>
          </a:xfrm>
          <a:prstGeom prst="rect">
            <a:avLst/>
          </a:prstGeom>
          <a:noFill/>
          <a:ln/>
        </p:spPr>
        <p:txBody>
          <a:bodyPr wrap="square" rtlCol="0" anchor="ctr"/>
          <a:lstStyle/>
          <a:p>
            <a:pPr marL="0" indent="0">
              <a:buNone/>
            </a:pPr>
            <a:r>
              <a:rPr lang="en-US" sz="1350" dirty="0">
                <a:solidFill>
                  <a:srgbClr val="4B5563"/>
                </a:solidFill>
              </a:rPr>
              <a:t>Scan pallet, inspect condition, decide accept / reject / hold, then update inventory and quality status in SAP.</a:t>
            </a:r>
            <a:endParaRPr lang="en-US" sz="1350" dirty="0"/>
          </a:p>
        </p:txBody>
      </p:sp>
      <p:sp>
        <p:nvSpPr>
          <p:cNvPr id="10" name="Shape 6">
            <a:extLst>
              <a:ext uri="{FF2B5EF4-FFF2-40B4-BE49-F238E27FC236}">
                <a16:creationId xmlns:a16="http://schemas.microsoft.com/office/drawing/2014/main" id="{87799F48-69DF-52A9-A829-0116A12ADFAD}"/>
              </a:ext>
            </a:extLst>
          </p:cNvPr>
          <p:cNvSpPr/>
          <p:nvPr/>
        </p:nvSpPr>
        <p:spPr>
          <a:xfrm>
            <a:off x="640080" y="3154680"/>
            <a:ext cx="5989320" cy="1005840"/>
          </a:xfrm>
          <a:prstGeom prst="roundRect">
            <a:avLst>
              <a:gd name="adj" fmla="val 7273"/>
            </a:avLst>
          </a:prstGeom>
          <a:solidFill>
            <a:srgbClr val="F5FAFF"/>
          </a:solidFill>
          <a:ln w="12700">
            <a:solidFill>
              <a:srgbClr val="D8DEE6"/>
            </a:solidFill>
            <a:prstDash val="solid"/>
          </a:ln>
        </p:spPr>
        <p:txBody>
          <a:bodyPr/>
          <a:lstStyle/>
          <a:p>
            <a:endParaRPr lang="en-US"/>
          </a:p>
        </p:txBody>
      </p:sp>
      <p:sp>
        <p:nvSpPr>
          <p:cNvPr id="11" name="Text 7">
            <a:extLst>
              <a:ext uri="{FF2B5EF4-FFF2-40B4-BE49-F238E27FC236}">
                <a16:creationId xmlns:a16="http://schemas.microsoft.com/office/drawing/2014/main" id="{607E9387-584D-0819-5545-808D5A6F76EF}"/>
              </a:ext>
            </a:extLst>
          </p:cNvPr>
          <p:cNvSpPr/>
          <p:nvPr/>
        </p:nvSpPr>
        <p:spPr>
          <a:xfrm>
            <a:off x="868680" y="3300983"/>
            <a:ext cx="4046220" cy="253351"/>
          </a:xfrm>
          <a:prstGeom prst="rect">
            <a:avLst/>
          </a:prstGeom>
          <a:noFill/>
          <a:ln/>
        </p:spPr>
        <p:txBody>
          <a:bodyPr wrap="square" rtlCol="0" anchor="ctr"/>
          <a:lstStyle/>
          <a:p>
            <a:pPr marL="0" indent="0">
              <a:buNone/>
            </a:pPr>
            <a:r>
              <a:rPr lang="en-US" sz="1800" b="1" dirty="0">
                <a:solidFill>
                  <a:srgbClr val="1F2937"/>
                </a:solidFill>
              </a:rPr>
              <a:t>Dynamic pick optimization</a:t>
            </a:r>
            <a:endParaRPr lang="en-US" sz="1800" dirty="0"/>
          </a:p>
        </p:txBody>
      </p:sp>
      <p:sp>
        <p:nvSpPr>
          <p:cNvPr id="12" name="Text 8">
            <a:extLst>
              <a:ext uri="{FF2B5EF4-FFF2-40B4-BE49-F238E27FC236}">
                <a16:creationId xmlns:a16="http://schemas.microsoft.com/office/drawing/2014/main" id="{8A22FECF-A062-7B5C-4618-8AC7CA25BAE7}"/>
              </a:ext>
            </a:extLst>
          </p:cNvPr>
          <p:cNvSpPr/>
          <p:nvPr/>
        </p:nvSpPr>
        <p:spPr>
          <a:xfrm>
            <a:off x="868680" y="3557016"/>
            <a:ext cx="5394960" cy="438912"/>
          </a:xfrm>
          <a:prstGeom prst="rect">
            <a:avLst/>
          </a:prstGeom>
          <a:noFill/>
          <a:ln/>
        </p:spPr>
        <p:txBody>
          <a:bodyPr wrap="square" rtlCol="0" anchor="ctr"/>
          <a:lstStyle/>
          <a:p>
            <a:pPr marL="0" indent="0">
              <a:buNone/>
            </a:pPr>
            <a:r>
              <a:rPr lang="en-US" sz="1350" dirty="0">
                <a:solidFill>
                  <a:srgbClr val="4B5563"/>
                </a:solidFill>
              </a:rPr>
              <a:t>Detect congestion or delay, reroute work in real time, and resequence tasks against SAP priorities.</a:t>
            </a:r>
            <a:endParaRPr lang="en-US" sz="1350" dirty="0"/>
          </a:p>
        </p:txBody>
      </p:sp>
      <p:sp>
        <p:nvSpPr>
          <p:cNvPr id="13" name="Shape 9">
            <a:extLst>
              <a:ext uri="{FF2B5EF4-FFF2-40B4-BE49-F238E27FC236}">
                <a16:creationId xmlns:a16="http://schemas.microsoft.com/office/drawing/2014/main" id="{9831D20B-D330-7DD4-3EC2-FC11F87BB60A}"/>
              </a:ext>
            </a:extLst>
          </p:cNvPr>
          <p:cNvSpPr/>
          <p:nvPr/>
        </p:nvSpPr>
        <p:spPr>
          <a:xfrm>
            <a:off x="640080" y="4480560"/>
            <a:ext cx="5989320" cy="1005840"/>
          </a:xfrm>
          <a:prstGeom prst="roundRect">
            <a:avLst>
              <a:gd name="adj" fmla="val 7273"/>
            </a:avLst>
          </a:prstGeom>
          <a:solidFill>
            <a:srgbClr val="FFFFFF"/>
          </a:solidFill>
          <a:ln w="12700">
            <a:solidFill>
              <a:srgbClr val="D8DEE6"/>
            </a:solidFill>
            <a:prstDash val="solid"/>
          </a:ln>
        </p:spPr>
        <p:txBody>
          <a:bodyPr/>
          <a:lstStyle/>
          <a:p>
            <a:endParaRPr lang="en-US"/>
          </a:p>
        </p:txBody>
      </p:sp>
      <p:sp>
        <p:nvSpPr>
          <p:cNvPr id="14" name="Text 10">
            <a:extLst>
              <a:ext uri="{FF2B5EF4-FFF2-40B4-BE49-F238E27FC236}">
                <a16:creationId xmlns:a16="http://schemas.microsoft.com/office/drawing/2014/main" id="{0B649512-639A-7023-098D-53B5F0D2818F}"/>
              </a:ext>
            </a:extLst>
          </p:cNvPr>
          <p:cNvSpPr/>
          <p:nvPr/>
        </p:nvSpPr>
        <p:spPr>
          <a:xfrm>
            <a:off x="868680" y="4626863"/>
            <a:ext cx="3754120" cy="253351"/>
          </a:xfrm>
          <a:prstGeom prst="rect">
            <a:avLst/>
          </a:prstGeom>
          <a:noFill/>
          <a:ln/>
        </p:spPr>
        <p:txBody>
          <a:bodyPr wrap="square" rtlCol="0" anchor="ctr"/>
          <a:lstStyle/>
          <a:p>
            <a:pPr marL="0" indent="0">
              <a:buNone/>
            </a:pPr>
            <a:r>
              <a:rPr lang="en-US" sz="1800" b="1" dirty="0">
                <a:solidFill>
                  <a:srgbClr val="1F2937"/>
                </a:solidFill>
              </a:rPr>
              <a:t>Cold chain compliance</a:t>
            </a:r>
            <a:endParaRPr lang="en-US" sz="1800" dirty="0"/>
          </a:p>
        </p:txBody>
      </p:sp>
      <p:sp>
        <p:nvSpPr>
          <p:cNvPr id="15" name="Text 11">
            <a:extLst>
              <a:ext uri="{FF2B5EF4-FFF2-40B4-BE49-F238E27FC236}">
                <a16:creationId xmlns:a16="http://schemas.microsoft.com/office/drawing/2014/main" id="{53BA1B56-868A-1FA9-2DDF-8AADF5A6930F}"/>
              </a:ext>
            </a:extLst>
          </p:cNvPr>
          <p:cNvSpPr/>
          <p:nvPr/>
        </p:nvSpPr>
        <p:spPr>
          <a:xfrm>
            <a:off x="868680" y="4882896"/>
            <a:ext cx="5394960" cy="438912"/>
          </a:xfrm>
          <a:prstGeom prst="rect">
            <a:avLst/>
          </a:prstGeom>
          <a:noFill/>
          <a:ln/>
        </p:spPr>
        <p:txBody>
          <a:bodyPr wrap="square" rtlCol="0" anchor="ctr"/>
          <a:lstStyle/>
          <a:p>
            <a:pPr marL="0" indent="0">
              <a:buNone/>
            </a:pPr>
            <a:r>
              <a:rPr lang="en-US" sz="1350" dirty="0">
                <a:solidFill>
                  <a:srgbClr val="4B5563"/>
                </a:solidFill>
              </a:rPr>
              <a:t>Read temperature indicator, determine product viability, and trigger quality status or disposition actions.</a:t>
            </a:r>
            <a:endParaRPr lang="en-US" sz="1350" dirty="0"/>
          </a:p>
        </p:txBody>
      </p:sp>
      <p:sp>
        <p:nvSpPr>
          <p:cNvPr id="16" name="Text 12">
            <a:extLst>
              <a:ext uri="{FF2B5EF4-FFF2-40B4-BE49-F238E27FC236}">
                <a16:creationId xmlns:a16="http://schemas.microsoft.com/office/drawing/2014/main" id="{90FF9519-85A6-532A-F100-F29C3B8893FC}"/>
              </a:ext>
            </a:extLst>
          </p:cNvPr>
          <p:cNvSpPr/>
          <p:nvPr/>
        </p:nvSpPr>
        <p:spPr>
          <a:xfrm>
            <a:off x="7315200" y="5440680"/>
            <a:ext cx="2011680" cy="201168"/>
          </a:xfrm>
          <a:prstGeom prst="rect">
            <a:avLst/>
          </a:prstGeom>
          <a:noFill/>
          <a:ln/>
        </p:spPr>
        <p:txBody>
          <a:bodyPr wrap="square" rtlCol="0" anchor="ctr"/>
          <a:lstStyle/>
          <a:p>
            <a:pPr marL="0" indent="0">
              <a:buNone/>
            </a:pPr>
            <a:r>
              <a:rPr lang="en-US" sz="1500" b="1" dirty="0">
                <a:solidFill>
                  <a:srgbClr val="0B5CAB"/>
                </a:solidFill>
              </a:rPr>
              <a:t>Live demo framing</a:t>
            </a:r>
            <a:endParaRPr lang="en-US" sz="1500" dirty="0"/>
          </a:p>
        </p:txBody>
      </p:sp>
      <p:sp>
        <p:nvSpPr>
          <p:cNvPr id="17" name="Text 13">
            <a:extLst>
              <a:ext uri="{FF2B5EF4-FFF2-40B4-BE49-F238E27FC236}">
                <a16:creationId xmlns:a16="http://schemas.microsoft.com/office/drawing/2014/main" id="{6905DD0E-5C66-FCEF-B574-1C8490283B38}"/>
              </a:ext>
            </a:extLst>
          </p:cNvPr>
          <p:cNvSpPr/>
          <p:nvPr/>
        </p:nvSpPr>
        <p:spPr>
          <a:xfrm>
            <a:off x="7315200" y="5687568"/>
            <a:ext cx="3291840" cy="347472"/>
          </a:xfrm>
          <a:prstGeom prst="rect">
            <a:avLst/>
          </a:prstGeom>
          <a:noFill/>
          <a:ln/>
        </p:spPr>
        <p:txBody>
          <a:bodyPr wrap="square" rtlCol="0" anchor="ctr"/>
          <a:lstStyle/>
          <a:p>
            <a:pPr marL="0" indent="0">
              <a:buNone/>
            </a:pPr>
            <a:r>
              <a:rPr lang="en-US" sz="1400" dirty="0">
                <a:solidFill>
                  <a:srgbClr val="374151"/>
                </a:solidFill>
              </a:rPr>
              <a:t>Show the event, let the device decide, then confirm the SAP update.</a:t>
            </a:r>
            <a:endParaRPr lang="en-US" sz="1400" dirty="0"/>
          </a:p>
        </p:txBody>
      </p:sp>
    </p:spTree>
    <p:extLst>
      <p:ext uri="{BB962C8B-B14F-4D97-AF65-F5344CB8AC3E}">
        <p14:creationId xmlns:p14="http://schemas.microsoft.com/office/powerpoint/2010/main" val="3878399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98767-6836-B5DD-F654-C2895741C959}"/>
            </a:ext>
          </a:extLst>
        </p:cNvPr>
        <p:cNvGrpSpPr/>
        <p:nvPr/>
      </p:nvGrpSpPr>
      <p:grpSpPr>
        <a:xfrm>
          <a:off x="0" y="0"/>
          <a:ext cx="0" cy="0"/>
          <a:chOff x="0" y="0"/>
          <a:chExt cx="0" cy="0"/>
        </a:xfrm>
      </p:grpSpPr>
      <p:sp>
        <p:nvSpPr>
          <p:cNvPr id="2" name="Freeform 1">
            <a:hlinkClick r:id="rId3"/>
            <a:extLst>
              <a:ext uri="{FF2B5EF4-FFF2-40B4-BE49-F238E27FC236}">
                <a16:creationId xmlns:a16="http://schemas.microsoft.com/office/drawing/2014/main" id="{DA5B8AF3-ADCD-DAB9-0CAA-677CD775D099}"/>
              </a:ext>
            </a:extLst>
          </p:cNvPr>
          <p:cNvSpPr/>
          <p:nvPr/>
        </p:nvSpPr>
        <p:spPr>
          <a:xfrm rot="2700000">
            <a:off x="10007122" y="490665"/>
            <a:ext cx="2804705" cy="586896"/>
          </a:xfrm>
          <a:custGeom>
            <a:avLst/>
            <a:gdLst>
              <a:gd name="connsiteX0" fmla="*/ 0 w 2804705"/>
              <a:gd name="connsiteY0" fmla="*/ 586896 h 586896"/>
              <a:gd name="connsiteX1" fmla="*/ 586896 w 2804705"/>
              <a:gd name="connsiteY1" fmla="*/ 0 h 586896"/>
              <a:gd name="connsiteX2" fmla="*/ 2217809 w 2804705"/>
              <a:gd name="connsiteY2" fmla="*/ 0 h 586896"/>
              <a:gd name="connsiteX3" fmla="*/ 2804705 w 2804705"/>
              <a:gd name="connsiteY3" fmla="*/ 586896 h 586896"/>
            </a:gdLst>
            <a:ahLst/>
            <a:cxnLst>
              <a:cxn ang="0">
                <a:pos x="connsiteX0" y="connsiteY0"/>
              </a:cxn>
              <a:cxn ang="0">
                <a:pos x="connsiteX1" y="connsiteY1"/>
              </a:cxn>
              <a:cxn ang="0">
                <a:pos x="connsiteX2" y="connsiteY2"/>
              </a:cxn>
              <a:cxn ang="0">
                <a:pos x="connsiteX3" y="connsiteY3"/>
              </a:cxn>
            </a:cxnLst>
            <a:rect l="l" t="t" r="r" b="b"/>
            <a:pathLst>
              <a:path w="2804705" h="586896">
                <a:moveTo>
                  <a:pt x="0" y="586896"/>
                </a:moveTo>
                <a:lnTo>
                  <a:pt x="586896" y="0"/>
                </a:lnTo>
                <a:lnTo>
                  <a:pt x="2217809" y="0"/>
                </a:lnTo>
                <a:lnTo>
                  <a:pt x="2804705" y="586896"/>
                </a:lnTo>
                <a:close/>
              </a:path>
            </a:pathLst>
          </a:custGeom>
          <a:solidFill>
            <a:schemeClr val="accent2"/>
          </a:solidFill>
          <a:ln>
            <a:noFill/>
            <a:prstDash val="dash"/>
          </a:ln>
          <a:effectLst>
            <a:outerShdw blurRad="1905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10000"/>
              </a:lnSpc>
            </a:pPr>
            <a:r>
              <a:rPr lang="en-US" sz="1600" b="1" dirty="0">
                <a:solidFill>
                  <a:srgbClr val="E9ECEE"/>
                </a:solidFill>
                <a:latin typeface="72 Brand" panose="020B0504030603020204" pitchFamily="34" charset="0"/>
              </a:rPr>
              <a:t>Opportunity</a:t>
            </a:r>
          </a:p>
        </p:txBody>
      </p:sp>
      <p:pic>
        <p:nvPicPr>
          <p:cNvPr id="3" name="Picture 2">
            <a:extLst>
              <a:ext uri="{FF2B5EF4-FFF2-40B4-BE49-F238E27FC236}">
                <a16:creationId xmlns:a16="http://schemas.microsoft.com/office/drawing/2014/main" id="{3935E3A0-3687-E191-0676-753FDD826043}"/>
              </a:ext>
            </a:extLst>
          </p:cNvPr>
          <p:cNvPicPr>
            <a:picLocks noChangeAspect="1"/>
          </p:cNvPicPr>
          <p:nvPr/>
        </p:nvPicPr>
        <p:blipFill>
          <a:blip r:embed="rId4"/>
          <a:stretch>
            <a:fillRect/>
          </a:stretch>
        </p:blipFill>
        <p:spPr>
          <a:xfrm>
            <a:off x="128691" y="6206095"/>
            <a:ext cx="3768060" cy="546930"/>
          </a:xfrm>
          <a:prstGeom prst="rect">
            <a:avLst/>
          </a:prstGeom>
        </p:spPr>
      </p:pic>
      <p:sp>
        <p:nvSpPr>
          <p:cNvPr id="4" name="Text 1">
            <a:extLst>
              <a:ext uri="{FF2B5EF4-FFF2-40B4-BE49-F238E27FC236}">
                <a16:creationId xmlns:a16="http://schemas.microsoft.com/office/drawing/2014/main" id="{45D1D5E4-8604-41BD-1019-F752A21B924D}"/>
              </a:ext>
            </a:extLst>
          </p:cNvPr>
          <p:cNvSpPr/>
          <p:nvPr/>
        </p:nvSpPr>
        <p:spPr>
          <a:xfrm>
            <a:off x="548640" y="749808"/>
            <a:ext cx="6583680" cy="548640"/>
          </a:xfrm>
          <a:prstGeom prst="rect">
            <a:avLst/>
          </a:prstGeom>
          <a:noFill/>
          <a:ln/>
        </p:spPr>
        <p:txBody>
          <a:bodyPr wrap="square" rtlCol="0" anchor="ctr"/>
          <a:lstStyle/>
          <a:p>
            <a:pPr marL="0" indent="0">
              <a:buNone/>
            </a:pPr>
            <a:r>
              <a:rPr lang="en-US" sz="2400" b="1" dirty="0">
                <a:solidFill>
                  <a:srgbClr val="1F2937"/>
                </a:solidFill>
              </a:rPr>
              <a:t>Agentic AI at the edge creates a new execution model</a:t>
            </a:r>
            <a:endParaRPr lang="en-US" sz="2400" dirty="0"/>
          </a:p>
        </p:txBody>
      </p:sp>
      <p:sp>
        <p:nvSpPr>
          <p:cNvPr id="5" name="Text 2">
            <a:extLst>
              <a:ext uri="{FF2B5EF4-FFF2-40B4-BE49-F238E27FC236}">
                <a16:creationId xmlns:a16="http://schemas.microsoft.com/office/drawing/2014/main" id="{5FD18F5C-3F9A-1B60-E356-925AA58160B8}"/>
              </a:ext>
            </a:extLst>
          </p:cNvPr>
          <p:cNvSpPr/>
          <p:nvPr/>
        </p:nvSpPr>
        <p:spPr>
          <a:xfrm>
            <a:off x="548640" y="1335024"/>
            <a:ext cx="6217920" cy="274320"/>
          </a:xfrm>
          <a:prstGeom prst="rect">
            <a:avLst/>
          </a:prstGeom>
          <a:noFill/>
          <a:ln/>
        </p:spPr>
        <p:txBody>
          <a:bodyPr wrap="square" rtlCol="0" anchor="ctr"/>
          <a:lstStyle/>
          <a:p>
            <a:pPr marL="0" indent="0">
              <a:buNone/>
            </a:pPr>
            <a:r>
              <a:rPr lang="en-US" sz="1250" dirty="0">
                <a:solidFill>
                  <a:srgbClr val="5B6470"/>
                </a:solidFill>
              </a:rPr>
              <a:t>Why this matters specifically for SAP customers</a:t>
            </a:r>
            <a:endParaRPr lang="en-US" sz="1250" dirty="0"/>
          </a:p>
        </p:txBody>
      </p:sp>
      <p:sp>
        <p:nvSpPr>
          <p:cNvPr id="6" name="Shape 3">
            <a:extLst>
              <a:ext uri="{FF2B5EF4-FFF2-40B4-BE49-F238E27FC236}">
                <a16:creationId xmlns:a16="http://schemas.microsoft.com/office/drawing/2014/main" id="{D98FC3F4-5BC1-0DE6-F6F6-8BC87AF8AB2B}"/>
              </a:ext>
            </a:extLst>
          </p:cNvPr>
          <p:cNvSpPr/>
          <p:nvPr/>
        </p:nvSpPr>
        <p:spPr>
          <a:xfrm>
            <a:off x="640080" y="1783080"/>
            <a:ext cx="5120640" cy="4069080"/>
          </a:xfrm>
          <a:prstGeom prst="roundRect">
            <a:avLst>
              <a:gd name="adj" fmla="val 1798"/>
            </a:avLst>
          </a:prstGeom>
          <a:solidFill>
            <a:srgbClr val="F8FAFC"/>
          </a:solidFill>
          <a:ln w="12700">
            <a:solidFill>
              <a:srgbClr val="D8DEE6"/>
            </a:solidFill>
            <a:prstDash val="solid"/>
          </a:ln>
        </p:spPr>
        <p:txBody>
          <a:bodyPr/>
          <a:lstStyle/>
          <a:p>
            <a:endParaRPr lang="en-US"/>
          </a:p>
        </p:txBody>
      </p:sp>
      <p:sp>
        <p:nvSpPr>
          <p:cNvPr id="7" name="Shape 4">
            <a:extLst>
              <a:ext uri="{FF2B5EF4-FFF2-40B4-BE49-F238E27FC236}">
                <a16:creationId xmlns:a16="http://schemas.microsoft.com/office/drawing/2014/main" id="{F5EC2D1F-8DC3-82E5-EF3E-922FC2E85B07}"/>
              </a:ext>
            </a:extLst>
          </p:cNvPr>
          <p:cNvSpPr/>
          <p:nvPr/>
        </p:nvSpPr>
        <p:spPr>
          <a:xfrm>
            <a:off x="6035040" y="1783080"/>
            <a:ext cx="5440680" cy="4069080"/>
          </a:xfrm>
          <a:prstGeom prst="roundRect">
            <a:avLst>
              <a:gd name="adj" fmla="val 1798"/>
            </a:avLst>
          </a:prstGeom>
          <a:solidFill>
            <a:srgbClr val="FFFFFF"/>
          </a:solidFill>
          <a:ln w="12700">
            <a:solidFill>
              <a:srgbClr val="D8DEE6"/>
            </a:solidFill>
            <a:prstDash val="solid"/>
          </a:ln>
        </p:spPr>
        <p:txBody>
          <a:bodyPr/>
          <a:lstStyle/>
          <a:p>
            <a:endParaRPr lang="en-US"/>
          </a:p>
        </p:txBody>
      </p:sp>
      <p:sp>
        <p:nvSpPr>
          <p:cNvPr id="8" name="Text 5">
            <a:extLst>
              <a:ext uri="{FF2B5EF4-FFF2-40B4-BE49-F238E27FC236}">
                <a16:creationId xmlns:a16="http://schemas.microsoft.com/office/drawing/2014/main" id="{56C07E7A-5339-4F7C-CD9B-C0FBCE8FB2E9}"/>
              </a:ext>
            </a:extLst>
          </p:cNvPr>
          <p:cNvSpPr/>
          <p:nvPr/>
        </p:nvSpPr>
        <p:spPr>
          <a:xfrm>
            <a:off x="914400" y="2057400"/>
            <a:ext cx="1645920" cy="219456"/>
          </a:xfrm>
          <a:prstGeom prst="rect">
            <a:avLst/>
          </a:prstGeom>
          <a:noFill/>
          <a:ln/>
        </p:spPr>
        <p:txBody>
          <a:bodyPr wrap="square" rtlCol="0" anchor="ctr"/>
          <a:lstStyle/>
          <a:p>
            <a:pPr marL="0" indent="0">
              <a:buNone/>
            </a:pPr>
            <a:r>
              <a:rPr lang="en-US" sz="2000" b="1" dirty="0">
                <a:solidFill>
                  <a:srgbClr val="6B7280"/>
                </a:solidFill>
              </a:rPr>
              <a:t>Traditional AI</a:t>
            </a:r>
            <a:endParaRPr lang="en-US" sz="2000" dirty="0"/>
          </a:p>
        </p:txBody>
      </p:sp>
      <p:sp>
        <p:nvSpPr>
          <p:cNvPr id="9" name="Text 6">
            <a:extLst>
              <a:ext uri="{FF2B5EF4-FFF2-40B4-BE49-F238E27FC236}">
                <a16:creationId xmlns:a16="http://schemas.microsoft.com/office/drawing/2014/main" id="{F4EFF30C-D936-03B8-C4F5-CCBB16B1BE65}"/>
              </a:ext>
            </a:extLst>
          </p:cNvPr>
          <p:cNvSpPr/>
          <p:nvPr/>
        </p:nvSpPr>
        <p:spPr>
          <a:xfrm>
            <a:off x="960120" y="2542032"/>
            <a:ext cx="2011680" cy="201168"/>
          </a:xfrm>
          <a:prstGeom prst="rect">
            <a:avLst/>
          </a:prstGeom>
          <a:noFill/>
          <a:ln/>
        </p:spPr>
        <p:txBody>
          <a:bodyPr wrap="square" rtlCol="0" anchor="ctr"/>
          <a:lstStyle/>
          <a:p>
            <a:pPr marL="0" indent="0">
              <a:buNone/>
            </a:pPr>
            <a:r>
              <a:rPr lang="en-US" sz="1500" dirty="0">
                <a:solidFill>
                  <a:srgbClr val="4B5563"/>
                </a:solidFill>
              </a:rPr>
              <a:t>• Cloud-heavy</a:t>
            </a:r>
            <a:endParaRPr lang="en-US" sz="1500" dirty="0"/>
          </a:p>
        </p:txBody>
      </p:sp>
      <p:sp>
        <p:nvSpPr>
          <p:cNvPr id="10" name="Text 7">
            <a:extLst>
              <a:ext uri="{FF2B5EF4-FFF2-40B4-BE49-F238E27FC236}">
                <a16:creationId xmlns:a16="http://schemas.microsoft.com/office/drawing/2014/main" id="{BE04726A-D527-123F-DB18-743C59F69F99}"/>
              </a:ext>
            </a:extLst>
          </p:cNvPr>
          <p:cNvSpPr/>
          <p:nvPr/>
        </p:nvSpPr>
        <p:spPr>
          <a:xfrm>
            <a:off x="960120" y="3044952"/>
            <a:ext cx="2011680" cy="201168"/>
          </a:xfrm>
          <a:prstGeom prst="rect">
            <a:avLst/>
          </a:prstGeom>
          <a:noFill/>
          <a:ln/>
        </p:spPr>
        <p:txBody>
          <a:bodyPr wrap="square" rtlCol="0" anchor="ctr"/>
          <a:lstStyle/>
          <a:p>
            <a:pPr marL="0" indent="0">
              <a:buNone/>
            </a:pPr>
            <a:r>
              <a:rPr lang="en-US" sz="1500" dirty="0">
                <a:solidFill>
                  <a:srgbClr val="4B5563"/>
                </a:solidFill>
              </a:rPr>
              <a:t>• Advisory outputs</a:t>
            </a:r>
            <a:endParaRPr lang="en-US" sz="1500" dirty="0"/>
          </a:p>
        </p:txBody>
      </p:sp>
      <p:sp>
        <p:nvSpPr>
          <p:cNvPr id="11" name="Text 8">
            <a:extLst>
              <a:ext uri="{FF2B5EF4-FFF2-40B4-BE49-F238E27FC236}">
                <a16:creationId xmlns:a16="http://schemas.microsoft.com/office/drawing/2014/main" id="{1F133930-1B88-0AA9-1C01-613AF0C3EA06}"/>
              </a:ext>
            </a:extLst>
          </p:cNvPr>
          <p:cNvSpPr/>
          <p:nvPr/>
        </p:nvSpPr>
        <p:spPr>
          <a:xfrm>
            <a:off x="960120" y="3547872"/>
            <a:ext cx="2011680" cy="201168"/>
          </a:xfrm>
          <a:prstGeom prst="rect">
            <a:avLst/>
          </a:prstGeom>
          <a:noFill/>
          <a:ln/>
        </p:spPr>
        <p:txBody>
          <a:bodyPr wrap="square" rtlCol="0" anchor="ctr"/>
          <a:lstStyle/>
          <a:p>
            <a:pPr marL="0" indent="0">
              <a:buNone/>
            </a:pPr>
            <a:r>
              <a:rPr lang="en-US" sz="1500" dirty="0">
                <a:solidFill>
                  <a:srgbClr val="4B5563"/>
                </a:solidFill>
              </a:rPr>
              <a:t>• Human-in-the-loop</a:t>
            </a:r>
            <a:endParaRPr lang="en-US" sz="1500" dirty="0"/>
          </a:p>
        </p:txBody>
      </p:sp>
      <p:sp>
        <p:nvSpPr>
          <p:cNvPr id="12" name="Text 9">
            <a:extLst>
              <a:ext uri="{FF2B5EF4-FFF2-40B4-BE49-F238E27FC236}">
                <a16:creationId xmlns:a16="http://schemas.microsoft.com/office/drawing/2014/main" id="{9C24F5EF-9B80-6633-439F-BB1D46B7C325}"/>
              </a:ext>
            </a:extLst>
          </p:cNvPr>
          <p:cNvSpPr/>
          <p:nvPr/>
        </p:nvSpPr>
        <p:spPr>
          <a:xfrm>
            <a:off x="960120" y="4050792"/>
            <a:ext cx="2011680" cy="201168"/>
          </a:xfrm>
          <a:prstGeom prst="rect">
            <a:avLst/>
          </a:prstGeom>
          <a:noFill/>
          <a:ln/>
        </p:spPr>
        <p:txBody>
          <a:bodyPr wrap="square" rtlCol="0" anchor="ctr"/>
          <a:lstStyle/>
          <a:p>
            <a:pPr marL="0" indent="0">
              <a:buNone/>
            </a:pPr>
            <a:r>
              <a:rPr lang="en-US" sz="1500" dirty="0">
                <a:solidFill>
                  <a:srgbClr val="4B5563"/>
                </a:solidFill>
              </a:rPr>
              <a:t>• Static workflows</a:t>
            </a:r>
            <a:endParaRPr lang="en-US" sz="1500" dirty="0"/>
          </a:p>
        </p:txBody>
      </p:sp>
      <p:sp>
        <p:nvSpPr>
          <p:cNvPr id="13" name="Text 10">
            <a:extLst>
              <a:ext uri="{FF2B5EF4-FFF2-40B4-BE49-F238E27FC236}">
                <a16:creationId xmlns:a16="http://schemas.microsoft.com/office/drawing/2014/main" id="{539C0140-D5D1-A5DF-A0D5-491375223A42}"/>
              </a:ext>
            </a:extLst>
          </p:cNvPr>
          <p:cNvSpPr/>
          <p:nvPr/>
        </p:nvSpPr>
        <p:spPr>
          <a:xfrm>
            <a:off x="3611880" y="2057400"/>
            <a:ext cx="2011680" cy="219456"/>
          </a:xfrm>
          <a:prstGeom prst="rect">
            <a:avLst/>
          </a:prstGeom>
          <a:noFill/>
          <a:ln/>
        </p:spPr>
        <p:txBody>
          <a:bodyPr wrap="square" rtlCol="0" anchor="ctr"/>
          <a:lstStyle/>
          <a:p>
            <a:pPr marL="0" indent="0">
              <a:buNone/>
            </a:pPr>
            <a:r>
              <a:rPr lang="en-US" sz="2000" b="1" dirty="0">
                <a:solidFill>
                  <a:srgbClr val="0B5CAB"/>
                </a:solidFill>
              </a:rPr>
              <a:t>Edge AI extensions</a:t>
            </a:r>
            <a:endParaRPr lang="en-US" sz="2000" dirty="0"/>
          </a:p>
        </p:txBody>
      </p:sp>
      <p:sp>
        <p:nvSpPr>
          <p:cNvPr id="14" name="Text 11">
            <a:extLst>
              <a:ext uri="{FF2B5EF4-FFF2-40B4-BE49-F238E27FC236}">
                <a16:creationId xmlns:a16="http://schemas.microsoft.com/office/drawing/2014/main" id="{C73A2ABF-8D0A-B0D0-71AE-2E346C25D158}"/>
              </a:ext>
            </a:extLst>
          </p:cNvPr>
          <p:cNvSpPr/>
          <p:nvPr/>
        </p:nvSpPr>
        <p:spPr>
          <a:xfrm>
            <a:off x="3657600" y="2542032"/>
            <a:ext cx="1783080" cy="201168"/>
          </a:xfrm>
          <a:prstGeom prst="rect">
            <a:avLst/>
          </a:prstGeom>
          <a:noFill/>
          <a:ln/>
        </p:spPr>
        <p:txBody>
          <a:bodyPr wrap="square" rtlCol="0" anchor="ctr"/>
          <a:lstStyle/>
          <a:p>
            <a:pPr marL="0" indent="0">
              <a:buNone/>
            </a:pPr>
            <a:r>
              <a:rPr lang="en-US" sz="1500" dirty="0">
                <a:solidFill>
                  <a:srgbClr val="1F2937"/>
                </a:solidFill>
              </a:rPr>
              <a:t>• On-device execution</a:t>
            </a:r>
            <a:endParaRPr lang="en-US" sz="1500" dirty="0"/>
          </a:p>
        </p:txBody>
      </p:sp>
      <p:sp>
        <p:nvSpPr>
          <p:cNvPr id="15" name="Text 12">
            <a:extLst>
              <a:ext uri="{FF2B5EF4-FFF2-40B4-BE49-F238E27FC236}">
                <a16:creationId xmlns:a16="http://schemas.microsoft.com/office/drawing/2014/main" id="{36309CA3-5A72-2B7E-471B-F9D267001A76}"/>
              </a:ext>
            </a:extLst>
          </p:cNvPr>
          <p:cNvSpPr/>
          <p:nvPr/>
        </p:nvSpPr>
        <p:spPr>
          <a:xfrm>
            <a:off x="3657600" y="3044952"/>
            <a:ext cx="1783080" cy="201168"/>
          </a:xfrm>
          <a:prstGeom prst="rect">
            <a:avLst/>
          </a:prstGeom>
          <a:noFill/>
          <a:ln/>
        </p:spPr>
        <p:txBody>
          <a:bodyPr wrap="square" rtlCol="0" anchor="ctr"/>
          <a:lstStyle/>
          <a:p>
            <a:pPr marL="0" indent="0">
              <a:buNone/>
            </a:pPr>
            <a:r>
              <a:rPr lang="en-US" sz="1500" dirty="0">
                <a:solidFill>
                  <a:srgbClr val="1F2937"/>
                </a:solidFill>
              </a:rPr>
              <a:t>• Action-oriented</a:t>
            </a:r>
            <a:endParaRPr lang="en-US" sz="1500" dirty="0"/>
          </a:p>
        </p:txBody>
      </p:sp>
      <p:sp>
        <p:nvSpPr>
          <p:cNvPr id="16" name="Text 13">
            <a:extLst>
              <a:ext uri="{FF2B5EF4-FFF2-40B4-BE49-F238E27FC236}">
                <a16:creationId xmlns:a16="http://schemas.microsoft.com/office/drawing/2014/main" id="{6A4BB8D4-BD1A-8500-C08D-8F33E9A960D6}"/>
              </a:ext>
            </a:extLst>
          </p:cNvPr>
          <p:cNvSpPr/>
          <p:nvPr/>
        </p:nvSpPr>
        <p:spPr>
          <a:xfrm>
            <a:off x="3657600" y="3547872"/>
            <a:ext cx="1783080" cy="201168"/>
          </a:xfrm>
          <a:prstGeom prst="rect">
            <a:avLst/>
          </a:prstGeom>
          <a:noFill/>
          <a:ln/>
        </p:spPr>
        <p:txBody>
          <a:bodyPr wrap="square" rtlCol="0" anchor="ctr"/>
          <a:lstStyle/>
          <a:p>
            <a:pPr marL="0" indent="0">
              <a:buNone/>
            </a:pPr>
            <a:r>
              <a:rPr lang="en-US" sz="1500" dirty="0">
                <a:solidFill>
                  <a:srgbClr val="1F2937"/>
                </a:solidFill>
              </a:rPr>
              <a:t>• Human-optional</a:t>
            </a:r>
            <a:endParaRPr lang="en-US" sz="1500" dirty="0"/>
          </a:p>
        </p:txBody>
      </p:sp>
      <p:sp>
        <p:nvSpPr>
          <p:cNvPr id="17" name="Text 14">
            <a:extLst>
              <a:ext uri="{FF2B5EF4-FFF2-40B4-BE49-F238E27FC236}">
                <a16:creationId xmlns:a16="http://schemas.microsoft.com/office/drawing/2014/main" id="{C963AC95-9631-B999-A74B-076CDC47AA29}"/>
              </a:ext>
            </a:extLst>
          </p:cNvPr>
          <p:cNvSpPr/>
          <p:nvPr/>
        </p:nvSpPr>
        <p:spPr>
          <a:xfrm>
            <a:off x="3657600" y="4050792"/>
            <a:ext cx="1783080" cy="201168"/>
          </a:xfrm>
          <a:prstGeom prst="rect">
            <a:avLst/>
          </a:prstGeom>
          <a:noFill/>
          <a:ln/>
        </p:spPr>
        <p:txBody>
          <a:bodyPr wrap="square" rtlCol="0" anchor="ctr"/>
          <a:lstStyle/>
          <a:p>
            <a:pPr marL="0" indent="0">
              <a:buNone/>
            </a:pPr>
            <a:r>
              <a:rPr lang="en-US" sz="1500" dirty="0">
                <a:solidFill>
                  <a:srgbClr val="1F2937"/>
                </a:solidFill>
              </a:rPr>
              <a:t>• Adaptive agents</a:t>
            </a:r>
            <a:endParaRPr lang="en-US" sz="1500" dirty="0"/>
          </a:p>
        </p:txBody>
      </p:sp>
      <p:pic>
        <p:nvPicPr>
          <p:cNvPr id="18" name="Image 0" descr="/mnt/data/a_powerpoint_presentation_deck_for_an_executive_au.png">
            <a:extLst>
              <a:ext uri="{FF2B5EF4-FFF2-40B4-BE49-F238E27FC236}">
                <a16:creationId xmlns:a16="http://schemas.microsoft.com/office/drawing/2014/main" id="{D63BD550-575C-39AC-109E-9E90DBFD7DCB}"/>
              </a:ext>
            </a:extLst>
          </p:cNvPr>
          <p:cNvPicPr>
            <a:picLocks noChangeAspect="1"/>
          </p:cNvPicPr>
          <p:nvPr/>
        </p:nvPicPr>
        <p:blipFill>
          <a:blip r:embed="rId5"/>
          <a:srcRect t="29012" b="29012"/>
          <a:stretch/>
        </p:blipFill>
        <p:spPr>
          <a:xfrm>
            <a:off x="6263640" y="1965960"/>
            <a:ext cx="4937760" cy="3108960"/>
          </a:xfrm>
          <a:prstGeom prst="rect">
            <a:avLst/>
          </a:prstGeom>
        </p:spPr>
      </p:pic>
      <p:sp>
        <p:nvSpPr>
          <p:cNvPr id="19" name="Text 15">
            <a:extLst>
              <a:ext uri="{FF2B5EF4-FFF2-40B4-BE49-F238E27FC236}">
                <a16:creationId xmlns:a16="http://schemas.microsoft.com/office/drawing/2014/main" id="{8E93B3C3-759E-845C-1163-E0958C488A18}"/>
              </a:ext>
            </a:extLst>
          </p:cNvPr>
          <p:cNvSpPr/>
          <p:nvPr/>
        </p:nvSpPr>
        <p:spPr>
          <a:xfrm>
            <a:off x="6355080" y="5230368"/>
            <a:ext cx="2011680" cy="182880"/>
          </a:xfrm>
          <a:prstGeom prst="rect">
            <a:avLst/>
          </a:prstGeom>
          <a:noFill/>
          <a:ln/>
        </p:spPr>
        <p:txBody>
          <a:bodyPr wrap="square" rtlCol="0" anchor="ctr"/>
          <a:lstStyle/>
          <a:p>
            <a:pPr marL="0" indent="0">
              <a:buNone/>
            </a:pPr>
            <a:r>
              <a:rPr lang="en-US" sz="1500" b="1" dirty="0">
                <a:solidFill>
                  <a:srgbClr val="0B5CAB"/>
                </a:solidFill>
              </a:rPr>
              <a:t>Strategic takeaway</a:t>
            </a:r>
            <a:endParaRPr lang="en-US" sz="1500" dirty="0"/>
          </a:p>
        </p:txBody>
      </p:sp>
      <p:sp>
        <p:nvSpPr>
          <p:cNvPr id="20" name="Text 16">
            <a:extLst>
              <a:ext uri="{FF2B5EF4-FFF2-40B4-BE49-F238E27FC236}">
                <a16:creationId xmlns:a16="http://schemas.microsoft.com/office/drawing/2014/main" id="{E5D37528-6FD7-FC34-6E5C-B63261F633A1}"/>
              </a:ext>
            </a:extLst>
          </p:cNvPr>
          <p:cNvSpPr/>
          <p:nvPr/>
        </p:nvSpPr>
        <p:spPr>
          <a:xfrm>
            <a:off x="6355080" y="5468112"/>
            <a:ext cx="4572000" cy="347472"/>
          </a:xfrm>
          <a:prstGeom prst="rect">
            <a:avLst/>
          </a:prstGeom>
          <a:noFill/>
          <a:ln/>
        </p:spPr>
        <p:txBody>
          <a:bodyPr wrap="square" rtlCol="0" anchor="ctr"/>
          <a:lstStyle/>
          <a:p>
            <a:pPr marL="0" indent="0">
              <a:buNone/>
            </a:pPr>
            <a:r>
              <a:rPr lang="en-US" sz="1200" b="1" dirty="0">
                <a:solidFill>
                  <a:srgbClr val="1F2937"/>
                </a:solidFill>
              </a:rPr>
              <a:t>You are not adding AI to SAP. You are extending SAP to the edge, where AI can execute.</a:t>
            </a:r>
            <a:endParaRPr lang="en-US" sz="1200" dirty="0"/>
          </a:p>
        </p:txBody>
      </p:sp>
    </p:spTree>
    <p:extLst>
      <p:ext uri="{BB962C8B-B14F-4D97-AF65-F5344CB8AC3E}">
        <p14:creationId xmlns:p14="http://schemas.microsoft.com/office/powerpoint/2010/main" val="2551008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CBF18-AD15-62B6-522A-D521F6EF536A}"/>
              </a:ext>
            </a:extLst>
          </p:cNvPr>
          <p:cNvSpPr txBox="1">
            <a:spLocks/>
          </p:cNvSpPr>
          <p:nvPr/>
        </p:nvSpPr>
        <p:spPr>
          <a:xfrm>
            <a:off x="457200" y="556011"/>
            <a:ext cx="11277600" cy="3699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Zebra Frontline AI Enablers</a:t>
            </a:r>
          </a:p>
        </p:txBody>
      </p:sp>
      <p:sp>
        <p:nvSpPr>
          <p:cNvPr id="3" name="Text Placeholder 3">
            <a:extLst>
              <a:ext uri="{FF2B5EF4-FFF2-40B4-BE49-F238E27FC236}">
                <a16:creationId xmlns:a16="http://schemas.microsoft.com/office/drawing/2014/main" id="{FDC49423-377E-AFB5-EC0D-B05ED6966471}"/>
              </a:ext>
            </a:extLst>
          </p:cNvPr>
          <p:cNvSpPr txBox="1">
            <a:spLocks/>
          </p:cNvSpPr>
          <p:nvPr/>
        </p:nvSpPr>
        <p:spPr>
          <a:xfrm>
            <a:off x="457200" y="1047959"/>
            <a:ext cx="11277600" cy="317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latin typeface="Zebra Sans" pitchFamily="2" charset="77"/>
              </a:rPr>
              <a:t>Unlock new capabilities with an advanced AI toolkit.</a:t>
            </a:r>
          </a:p>
        </p:txBody>
      </p:sp>
      <p:sp>
        <p:nvSpPr>
          <p:cNvPr id="4" name="Rounded Rectangle 3">
            <a:extLst>
              <a:ext uri="{FF2B5EF4-FFF2-40B4-BE49-F238E27FC236}">
                <a16:creationId xmlns:a16="http://schemas.microsoft.com/office/drawing/2014/main" id="{7D34ED55-A54B-1BC9-9155-4073C53F749F}"/>
              </a:ext>
            </a:extLst>
          </p:cNvPr>
          <p:cNvSpPr/>
          <p:nvPr/>
        </p:nvSpPr>
        <p:spPr>
          <a:xfrm>
            <a:off x="457199" y="1451237"/>
            <a:ext cx="3606797" cy="498486"/>
          </a:xfrm>
          <a:prstGeom prst="roundRect">
            <a:avLst>
              <a:gd name="adj" fmla="val 1743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80000" rIns="216000" bIns="180000" rtlCol="0" anchor="ctr" anchorCtr="0"/>
          <a:lstStyle/>
          <a:p>
            <a:pPr marL="0" marR="0" lvl="0" indent="0" algn="l" defTabSz="914400" rtl="0" eaLnBrk="1" fontAlgn="auto" latinLnBrk="0" hangingPunct="1">
              <a:lnSpc>
                <a:spcPct val="9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Zebra Sans Cnd ExtraBold" pitchFamily="2" charset="77"/>
                <a:ea typeface="+mn-ea"/>
                <a:cs typeface="+mn-cs"/>
              </a:rPr>
              <a:t>Vision Enablers</a:t>
            </a:r>
          </a:p>
        </p:txBody>
      </p:sp>
      <p:sp>
        <p:nvSpPr>
          <p:cNvPr id="5" name="Rounded Rectangle 4">
            <a:extLst>
              <a:ext uri="{FF2B5EF4-FFF2-40B4-BE49-F238E27FC236}">
                <a16:creationId xmlns:a16="http://schemas.microsoft.com/office/drawing/2014/main" id="{5C42FA79-C2AD-F4F7-3228-D79DABAD2051}"/>
              </a:ext>
            </a:extLst>
          </p:cNvPr>
          <p:cNvSpPr/>
          <p:nvPr/>
        </p:nvSpPr>
        <p:spPr>
          <a:xfrm>
            <a:off x="8125325" y="1451237"/>
            <a:ext cx="3609476" cy="498486"/>
          </a:xfrm>
          <a:prstGeom prst="roundRect">
            <a:avLst>
              <a:gd name="adj" fmla="val 17436"/>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80000" rIns="216000" bIns="180000" rtlCol="0" anchor="ctr" anchorCtr="0"/>
          <a:lstStyle/>
          <a:p>
            <a:pPr marL="0" marR="0" lvl="0" indent="0" algn="l" defTabSz="914400" rtl="0" eaLnBrk="1" fontAlgn="auto" latinLnBrk="0" hangingPunct="1">
              <a:lnSpc>
                <a:spcPct val="90000"/>
              </a:lnSpc>
              <a:spcBef>
                <a:spcPts val="1800"/>
              </a:spcBef>
              <a:spcAft>
                <a:spcPts val="0"/>
              </a:spcAft>
              <a:buClrTx/>
              <a:buSzTx/>
              <a:buFontTx/>
              <a:buNone/>
              <a:tabLst/>
              <a:defRPr/>
            </a:pPr>
            <a:r>
              <a:rPr kumimoji="0" lang="en-US" sz="2000" b="0" i="0" u="none" strike="noStrike" kern="1200" cap="none" spc="0" normalizeH="0" baseline="0" noProof="0">
                <a:ln>
                  <a:noFill/>
                </a:ln>
                <a:solidFill>
                  <a:srgbClr val="BDBDBD"/>
                </a:solidFill>
                <a:effectLst/>
                <a:uLnTx/>
                <a:uFillTx/>
                <a:latin typeface="Zebra Sans Cnd ExtraBold" pitchFamily="2" charset="77"/>
                <a:ea typeface="+mn-ea"/>
                <a:cs typeface="+mn-cs"/>
              </a:rPr>
              <a:t>Zebra Companion</a:t>
            </a:r>
          </a:p>
        </p:txBody>
      </p:sp>
      <p:sp>
        <p:nvSpPr>
          <p:cNvPr id="6" name="Rounded Rectangle 5">
            <a:extLst>
              <a:ext uri="{FF2B5EF4-FFF2-40B4-BE49-F238E27FC236}">
                <a16:creationId xmlns:a16="http://schemas.microsoft.com/office/drawing/2014/main" id="{47E6602B-2C1F-8F8F-00BE-97CE05E21459}"/>
              </a:ext>
            </a:extLst>
          </p:cNvPr>
          <p:cNvSpPr/>
          <p:nvPr/>
        </p:nvSpPr>
        <p:spPr>
          <a:xfrm>
            <a:off x="4291262" y="1451237"/>
            <a:ext cx="3606798" cy="498486"/>
          </a:xfrm>
          <a:prstGeom prst="roundRect">
            <a:avLst>
              <a:gd name="adj" fmla="val 19367"/>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80000" rIns="216000" bIns="180000" rtlCol="0" anchor="ctr" anchorCtr="0"/>
          <a:lstStyle/>
          <a:p>
            <a:pPr marL="0" marR="0" lvl="0" indent="0" algn="l" defTabSz="914400" rtl="0" eaLnBrk="1" fontAlgn="auto" latinLnBrk="0" hangingPunct="1">
              <a:lnSpc>
                <a:spcPct val="90000"/>
              </a:lnSpc>
              <a:spcBef>
                <a:spcPts val="1800"/>
              </a:spcBef>
              <a:spcAft>
                <a:spcPts val="0"/>
              </a:spcAft>
              <a:buClrTx/>
              <a:buSzTx/>
              <a:buFontTx/>
              <a:buNone/>
              <a:tabLst/>
              <a:defRPr/>
            </a:pPr>
            <a:r>
              <a:rPr kumimoji="0" lang="en-US" sz="2000" b="0" i="0" u="none" strike="noStrike" kern="1200" cap="none" spc="0" normalizeH="0" baseline="0" noProof="0">
                <a:ln>
                  <a:noFill/>
                </a:ln>
                <a:solidFill>
                  <a:srgbClr val="BDBDBD"/>
                </a:solidFill>
                <a:effectLst/>
                <a:uLnTx/>
                <a:uFillTx/>
                <a:latin typeface="Zebra Sans Cnd ExtraBold" pitchFamily="2" charset="77"/>
                <a:ea typeface="+mn-ea"/>
                <a:cs typeface="+mn-cs"/>
              </a:rPr>
              <a:t>Blueprints</a:t>
            </a:r>
          </a:p>
        </p:txBody>
      </p:sp>
      <p:sp>
        <p:nvSpPr>
          <p:cNvPr id="7" name="Slide Number Placeholder 1">
            <a:extLst>
              <a:ext uri="{FF2B5EF4-FFF2-40B4-BE49-F238E27FC236}">
                <a16:creationId xmlns:a16="http://schemas.microsoft.com/office/drawing/2014/main" id="{19AA4906-18A4-EB4C-B35E-DEED3BE226DA}"/>
              </a:ext>
            </a:extLst>
          </p:cNvPr>
          <p:cNvSpPr txBox="1">
            <a:spLocks/>
          </p:cNvSpPr>
          <p:nvPr/>
        </p:nvSpPr>
        <p:spPr>
          <a:xfrm>
            <a:off x="206883" y="6272166"/>
            <a:ext cx="471677" cy="471671"/>
          </a:xfrm>
          <a:prstGeom prst="rect">
            <a:avLst/>
          </a:prstGeom>
        </p:spPr>
        <p:txBody>
          <a:bodyP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fld id="{1AD59F8F-821C-794D-AFBA-1518A32149B9}" type="slidenum">
              <a:rPr lang="en-US" sz="800" smtClean="0">
                <a:solidFill>
                  <a:srgbClr val="000000"/>
                </a:solidFill>
                <a:latin typeface="Zebra Sans" pitchFamily="2" charset="77"/>
              </a:rPr>
              <a:pPr algn="ctr" defTabSz="914400">
                <a:defRPr/>
              </a:pPr>
              <a:t>9</a:t>
            </a:fld>
            <a:endParaRPr lang="en-US" sz="800">
              <a:solidFill>
                <a:srgbClr val="000000"/>
              </a:solidFill>
              <a:latin typeface="Zebra Sans" pitchFamily="2" charset="77"/>
            </a:endParaRPr>
          </a:p>
        </p:txBody>
      </p:sp>
      <p:sp>
        <p:nvSpPr>
          <p:cNvPr id="8" name="Rounded Rectangle 7">
            <a:extLst>
              <a:ext uri="{FF2B5EF4-FFF2-40B4-BE49-F238E27FC236}">
                <a16:creationId xmlns:a16="http://schemas.microsoft.com/office/drawing/2014/main" id="{CE391A3C-1BEB-E7D6-7EDB-54C11F277979}"/>
              </a:ext>
            </a:extLst>
          </p:cNvPr>
          <p:cNvSpPr/>
          <p:nvPr/>
        </p:nvSpPr>
        <p:spPr>
          <a:xfrm>
            <a:off x="457199" y="2125505"/>
            <a:ext cx="3606796" cy="3934257"/>
          </a:xfrm>
          <a:prstGeom prst="roundRect">
            <a:avLst>
              <a:gd name="adj" fmla="val 2859"/>
            </a:avLst>
          </a:prstGeom>
          <a:solidFill>
            <a:srgbClr val="2F2E2E"/>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180000" rIns="288000" bIns="180000" rtlCol="0" anchor="t" anchorCtr="0"/>
          <a:lstStyle/>
          <a:p>
            <a:pPr marL="0" marR="0" lvl="0" indent="0" algn="l" defTabSz="914400" rtl="0" eaLnBrk="1" fontAlgn="auto" latinLnBrk="0" hangingPunct="1">
              <a:lnSpc>
                <a:spcPct val="90000"/>
              </a:lnSpc>
              <a:spcBef>
                <a:spcPts val="180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Zebra Sans Cnd ExtraBold" pitchFamily="2" charset="77"/>
                <a:ea typeface="+mn-ea"/>
                <a:cs typeface="+mn-cs"/>
              </a:rPr>
              <a:t>Built with product localization and </a:t>
            </a:r>
            <a:br>
              <a:rPr kumimoji="0" lang="en-US" sz="2400" b="0" i="0" u="none" strike="noStrike" kern="1200" cap="none" spc="0" normalizeH="0" baseline="0" noProof="0" dirty="0">
                <a:ln>
                  <a:noFill/>
                </a:ln>
                <a:solidFill>
                  <a:srgbClr val="FFFFFF"/>
                </a:solidFill>
                <a:effectLst/>
                <a:uLnTx/>
                <a:uFillTx/>
                <a:latin typeface="Zebra Sans Cnd ExtraBold" pitchFamily="2" charset="77"/>
                <a:ea typeface="+mn-ea"/>
                <a:cs typeface="+mn-cs"/>
              </a:rPr>
            </a:br>
            <a:r>
              <a:rPr kumimoji="0" lang="en-US" sz="2400" b="0" i="0" u="none" strike="noStrike" kern="1200" cap="none" spc="0" normalizeH="0" baseline="0" noProof="0" dirty="0">
                <a:ln>
                  <a:noFill/>
                </a:ln>
                <a:solidFill>
                  <a:srgbClr val="FFFFFF"/>
                </a:solidFill>
                <a:effectLst/>
                <a:uLnTx/>
                <a:uFillTx/>
                <a:latin typeface="Zebra Sans Cnd ExtraBold" pitchFamily="2" charset="77"/>
                <a:ea typeface="+mn-ea"/>
                <a:cs typeface="+mn-cs"/>
              </a:rPr>
              <a:t>recognition from our </a:t>
            </a:r>
            <a:br>
              <a:rPr kumimoji="0" lang="en-US" sz="2400" b="0" i="0" u="none" strike="noStrike" kern="1200" cap="none" spc="0" normalizeH="0" baseline="0" noProof="0" dirty="0">
                <a:ln>
                  <a:noFill/>
                </a:ln>
                <a:solidFill>
                  <a:srgbClr val="FFFFFF"/>
                </a:solidFill>
                <a:effectLst/>
                <a:uLnTx/>
                <a:uFillTx/>
                <a:latin typeface="Zebra Sans Cnd ExtraBold" pitchFamily="2" charset="77"/>
                <a:ea typeface="+mn-ea"/>
                <a:cs typeface="+mn-cs"/>
              </a:rPr>
            </a:br>
            <a:r>
              <a:rPr kumimoji="0" lang="en-US" sz="2400" b="0" i="0" u="none" strike="noStrike" kern="1200" cap="none" spc="0" normalizeH="0" baseline="0" noProof="0" dirty="0">
                <a:ln>
                  <a:noFill/>
                </a:ln>
                <a:solidFill>
                  <a:srgbClr val="A8F930"/>
                </a:solidFill>
                <a:effectLst/>
                <a:uLnTx/>
                <a:uFillTx/>
                <a:latin typeface="Zebra Sans Cnd ExtraBold" pitchFamily="2" charset="77"/>
                <a:ea typeface="+mn-ea"/>
                <a:cs typeface="+mn-cs"/>
              </a:rPr>
              <a:t>AI-powered vision capabilities.</a:t>
            </a:r>
          </a:p>
          <a:p>
            <a:pPr marL="0" marR="0" lvl="0" indent="0" algn="l" defTabSz="914400" rtl="0" eaLnBrk="1" fontAlgn="auto" latinLnBrk="0" hangingPunct="1">
              <a:lnSpc>
                <a:spcPct val="9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Zebra Sans Cnd ExtraBold" pitchFamily="2" charset="77"/>
                <a:ea typeface="+mn-ea"/>
                <a:cs typeface="+mn-cs"/>
              </a:rPr>
              <a:t>Giving developers everything they need to build and deploy smart applications that connect your operations end to end.</a:t>
            </a:r>
          </a:p>
          <a:p>
            <a:pPr marL="0" marR="0" lvl="0" indent="0" algn="l" defTabSz="914400" rtl="0" eaLnBrk="1" fontAlgn="auto" latinLnBrk="0" hangingPunct="1">
              <a:lnSpc>
                <a:spcPct val="9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srgbClr val="A8F930"/>
              </a:solidFill>
              <a:effectLst/>
              <a:uLnTx/>
              <a:uFillTx/>
              <a:latin typeface="Zebra Sans Cnd ExtraBold" pitchFamily="2" charset="77"/>
              <a:ea typeface="+mn-ea"/>
              <a:cs typeface="+mn-cs"/>
            </a:endParaRPr>
          </a:p>
        </p:txBody>
      </p:sp>
      <p:sp>
        <p:nvSpPr>
          <p:cNvPr id="9" name="Text Placeholder 16">
            <a:extLst>
              <a:ext uri="{FF2B5EF4-FFF2-40B4-BE49-F238E27FC236}">
                <a16:creationId xmlns:a16="http://schemas.microsoft.com/office/drawing/2014/main" id="{E17383A0-4B38-3E69-E438-912FF89C60EA}"/>
              </a:ext>
            </a:extLst>
          </p:cNvPr>
          <p:cNvSpPr txBox="1">
            <a:spLocks/>
          </p:cNvSpPr>
          <p:nvPr/>
        </p:nvSpPr>
        <p:spPr>
          <a:xfrm>
            <a:off x="4362432" y="5701041"/>
            <a:ext cx="1289142" cy="370009"/>
          </a:xfrm>
          <a:prstGeom prst="rect">
            <a:avLst/>
          </a:prstGeom>
        </p:spPr>
        <p:txBody>
          <a:bodyPr lIns="0" tIns="0" rIns="0" bIns="0"/>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spcAft>
                <a:spcPts val="70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0000"/>
                </a:solidFill>
                <a:effectLst/>
                <a:uLnTx/>
                <a:uFillTx/>
                <a:latin typeface="Zebra Sans Cnd ExtraBold" pitchFamily="2" charset="77"/>
                <a:ea typeface="+mn-ea"/>
                <a:cs typeface="+mn-cs"/>
              </a:rPr>
              <a:t>Multi-Barcode Scanning</a:t>
            </a:r>
          </a:p>
        </p:txBody>
      </p:sp>
      <p:cxnSp>
        <p:nvCxnSpPr>
          <p:cNvPr id="10" name="Straight Connector 9">
            <a:extLst>
              <a:ext uri="{FF2B5EF4-FFF2-40B4-BE49-F238E27FC236}">
                <a16:creationId xmlns:a16="http://schemas.microsoft.com/office/drawing/2014/main" id="{2AF42B02-FC98-4B82-A34F-807D8B3B47CC}"/>
              </a:ext>
            </a:extLst>
          </p:cNvPr>
          <p:cNvCxnSpPr>
            <a:cxnSpLocks/>
          </p:cNvCxnSpPr>
          <p:nvPr/>
        </p:nvCxnSpPr>
        <p:spPr>
          <a:xfrm>
            <a:off x="4343181" y="5611034"/>
            <a:ext cx="1308393"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5E23196-F26E-85FA-2AA5-93DCB62CC978}"/>
              </a:ext>
            </a:extLst>
          </p:cNvPr>
          <p:cNvSpPr txBox="1"/>
          <p:nvPr/>
        </p:nvSpPr>
        <p:spPr>
          <a:xfrm>
            <a:off x="5863409" y="5701041"/>
            <a:ext cx="1448970" cy="193899"/>
          </a:xfrm>
          <a:prstGeom prst="rect">
            <a:avLst/>
          </a:prstGeom>
          <a:noFill/>
        </p:spPr>
        <p:txBody>
          <a:bodyPr wrap="square" lIns="0" tIns="0" rIns="0" bIns="0">
            <a:spAutoFit/>
          </a:bodyPr>
          <a:lstStyle/>
          <a:p>
            <a:pPr marL="0" marR="0" lvl="0" indent="0" algn="l" defTabSz="7112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20" normalizeH="0" baseline="0" noProof="0">
                <a:ln>
                  <a:noFill/>
                </a:ln>
                <a:solidFill>
                  <a:srgbClr val="000000"/>
                </a:solidFill>
                <a:effectLst/>
                <a:uLnTx/>
                <a:uFillTx/>
                <a:latin typeface="Zebra Sans Cnd ExtraBold" pitchFamily="2" charset="77"/>
                <a:ea typeface="+mn-ea"/>
                <a:cs typeface="+mn-cs"/>
              </a:rPr>
              <a:t>Text Recognition</a:t>
            </a:r>
          </a:p>
        </p:txBody>
      </p:sp>
      <p:cxnSp>
        <p:nvCxnSpPr>
          <p:cNvPr id="12" name="Straight Connector 11">
            <a:extLst>
              <a:ext uri="{FF2B5EF4-FFF2-40B4-BE49-F238E27FC236}">
                <a16:creationId xmlns:a16="http://schemas.microsoft.com/office/drawing/2014/main" id="{368469D6-97D3-4882-4498-6B645D399E82}"/>
              </a:ext>
            </a:extLst>
          </p:cNvPr>
          <p:cNvCxnSpPr>
            <a:cxnSpLocks/>
          </p:cNvCxnSpPr>
          <p:nvPr/>
        </p:nvCxnSpPr>
        <p:spPr>
          <a:xfrm>
            <a:off x="5863409" y="5611034"/>
            <a:ext cx="1313676"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912824CD-8BED-15A0-534F-C8C5651B62A5}"/>
              </a:ext>
            </a:extLst>
          </p:cNvPr>
          <p:cNvSpPr txBox="1"/>
          <p:nvPr/>
        </p:nvSpPr>
        <p:spPr>
          <a:xfrm>
            <a:off x="7388920" y="5701041"/>
            <a:ext cx="1188720" cy="193899"/>
          </a:xfrm>
          <a:prstGeom prst="rect">
            <a:avLst/>
          </a:prstGeom>
          <a:noFill/>
        </p:spPr>
        <p:txBody>
          <a:bodyPr wrap="square" lIns="0" tIns="0" rIns="0" bIns="0">
            <a:spAutoFit/>
          </a:bodyPr>
          <a:lstStyle/>
          <a:p>
            <a:pPr marL="0" marR="0" lvl="0" indent="0" algn="l" defTabSz="7112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20" normalizeH="0" baseline="0" noProof="0">
                <a:ln>
                  <a:noFill/>
                </a:ln>
                <a:solidFill>
                  <a:srgbClr val="000000"/>
                </a:solidFill>
                <a:effectLst/>
                <a:uLnTx/>
                <a:uFillTx/>
                <a:latin typeface="Zebra Sans Cnd ExtraBold" pitchFamily="2" charset="77"/>
                <a:ea typeface="+mn-ea"/>
                <a:cs typeface="+mn-cs"/>
              </a:rPr>
              <a:t>Shelf Compliance</a:t>
            </a:r>
          </a:p>
        </p:txBody>
      </p:sp>
      <p:cxnSp>
        <p:nvCxnSpPr>
          <p:cNvPr id="14" name="Straight Connector 13">
            <a:extLst>
              <a:ext uri="{FF2B5EF4-FFF2-40B4-BE49-F238E27FC236}">
                <a16:creationId xmlns:a16="http://schemas.microsoft.com/office/drawing/2014/main" id="{6E8027E9-9CA0-EE48-C08F-96E6A3E8B6E2}"/>
              </a:ext>
            </a:extLst>
          </p:cNvPr>
          <p:cNvCxnSpPr>
            <a:cxnSpLocks/>
          </p:cNvCxnSpPr>
          <p:nvPr/>
        </p:nvCxnSpPr>
        <p:spPr>
          <a:xfrm>
            <a:off x="7388920" y="5611034"/>
            <a:ext cx="1294874"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1053DEF-BB27-13F9-15F7-5720F5A415D1}"/>
              </a:ext>
            </a:extLst>
          </p:cNvPr>
          <p:cNvSpPr txBox="1"/>
          <p:nvPr/>
        </p:nvSpPr>
        <p:spPr>
          <a:xfrm>
            <a:off x="8890898" y="5701041"/>
            <a:ext cx="1188720" cy="193899"/>
          </a:xfrm>
          <a:prstGeom prst="rect">
            <a:avLst/>
          </a:prstGeom>
          <a:noFill/>
        </p:spPr>
        <p:txBody>
          <a:bodyPr wrap="square" lIns="0" tIns="0" rIns="0" bIns="0">
            <a:spAutoFit/>
          </a:bodyPr>
          <a:lstStyle/>
          <a:p>
            <a:pPr marL="0" marR="0" lvl="0" indent="0" algn="l" defTabSz="7112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20" normalizeH="0" baseline="0" noProof="0">
                <a:ln>
                  <a:noFill/>
                </a:ln>
                <a:solidFill>
                  <a:srgbClr val="000000"/>
                </a:solidFill>
                <a:effectLst/>
                <a:uLnTx/>
                <a:uFillTx/>
                <a:latin typeface="Zebra Sans Cnd ExtraBold" pitchFamily="2" charset="77"/>
                <a:ea typeface="+mn-ea"/>
                <a:cs typeface="+mn-cs"/>
              </a:rPr>
              <a:t>Product Database</a:t>
            </a:r>
          </a:p>
        </p:txBody>
      </p:sp>
      <p:cxnSp>
        <p:nvCxnSpPr>
          <p:cNvPr id="16" name="Straight Connector 15">
            <a:extLst>
              <a:ext uri="{FF2B5EF4-FFF2-40B4-BE49-F238E27FC236}">
                <a16:creationId xmlns:a16="http://schemas.microsoft.com/office/drawing/2014/main" id="{A319BE6D-A9F5-5BBA-5498-C2D71C8E5E34}"/>
              </a:ext>
            </a:extLst>
          </p:cNvPr>
          <p:cNvCxnSpPr>
            <a:cxnSpLocks/>
          </p:cNvCxnSpPr>
          <p:nvPr/>
        </p:nvCxnSpPr>
        <p:spPr>
          <a:xfrm>
            <a:off x="8895629" y="5611034"/>
            <a:ext cx="1285414"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989EB0B-85E9-2143-1988-8675C0DE587D}"/>
              </a:ext>
            </a:extLst>
          </p:cNvPr>
          <p:cNvSpPr txBox="1"/>
          <p:nvPr/>
        </p:nvSpPr>
        <p:spPr>
          <a:xfrm>
            <a:off x="10392876" y="5701041"/>
            <a:ext cx="1341924" cy="193899"/>
          </a:xfrm>
          <a:prstGeom prst="rect">
            <a:avLst/>
          </a:prstGeom>
          <a:noFill/>
        </p:spPr>
        <p:txBody>
          <a:bodyPr wrap="square" lIns="0" tIns="0" rIns="0" bIns="0">
            <a:spAutoFit/>
          </a:bodyPr>
          <a:lstStyle/>
          <a:p>
            <a:pPr marL="0" marR="0" lvl="0" indent="0" algn="l" defTabSz="7112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20" normalizeH="0" baseline="0" noProof="0">
                <a:ln>
                  <a:noFill/>
                </a:ln>
                <a:solidFill>
                  <a:srgbClr val="000000"/>
                </a:solidFill>
                <a:effectLst/>
                <a:uLnTx/>
                <a:uFillTx/>
                <a:latin typeface="Zebra Sans Cnd ExtraBold" pitchFamily="2" charset="77"/>
                <a:ea typeface="+mn-ea"/>
                <a:cs typeface="+mn-cs"/>
              </a:rPr>
              <a:t>Product Information</a:t>
            </a:r>
          </a:p>
        </p:txBody>
      </p:sp>
      <p:cxnSp>
        <p:nvCxnSpPr>
          <p:cNvPr id="18" name="Straight Connector 17">
            <a:extLst>
              <a:ext uri="{FF2B5EF4-FFF2-40B4-BE49-F238E27FC236}">
                <a16:creationId xmlns:a16="http://schemas.microsoft.com/office/drawing/2014/main" id="{DFF0F5D4-B328-3565-3C1E-864B3F0EE5CD}"/>
              </a:ext>
            </a:extLst>
          </p:cNvPr>
          <p:cNvCxnSpPr>
            <a:cxnSpLocks/>
          </p:cNvCxnSpPr>
          <p:nvPr/>
        </p:nvCxnSpPr>
        <p:spPr>
          <a:xfrm>
            <a:off x="10392876" y="5611034"/>
            <a:ext cx="1273296"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012BF255-35CD-10F6-7779-E65DAA1E26B9}"/>
              </a:ext>
            </a:extLst>
          </p:cNvPr>
          <p:cNvGrpSpPr/>
          <p:nvPr/>
        </p:nvGrpSpPr>
        <p:grpSpPr>
          <a:xfrm>
            <a:off x="5825257" y="2689912"/>
            <a:ext cx="1360313" cy="2716851"/>
            <a:chOff x="5770828" y="2706522"/>
            <a:chExt cx="1084105" cy="2165201"/>
          </a:xfrm>
        </p:grpSpPr>
        <p:pic>
          <p:nvPicPr>
            <p:cNvPr id="20" name="Picture 19">
              <a:extLst>
                <a:ext uri="{FF2B5EF4-FFF2-40B4-BE49-F238E27FC236}">
                  <a16:creationId xmlns:a16="http://schemas.microsoft.com/office/drawing/2014/main" id="{46B71BBA-BB52-076B-9238-46D368CBD2BC}"/>
                </a:ext>
              </a:extLst>
            </p:cNvPr>
            <p:cNvPicPr>
              <a:picLocks noChangeAspect="1"/>
            </p:cNvPicPr>
            <p:nvPr/>
          </p:nvPicPr>
          <p:blipFill>
            <a:blip r:embed="rId2"/>
            <a:srcRect/>
            <a:stretch/>
          </p:blipFill>
          <p:spPr>
            <a:xfrm>
              <a:off x="5770828" y="2706522"/>
              <a:ext cx="1084105" cy="2165201"/>
            </a:xfrm>
            <a:prstGeom prst="rect">
              <a:avLst/>
            </a:prstGeom>
          </p:spPr>
        </p:pic>
        <p:pic>
          <p:nvPicPr>
            <p:cNvPr id="21" name="Picture 20" descr="A close-up of a phone&#10;&#10;AI-generated content may be incorrect.">
              <a:extLst>
                <a:ext uri="{FF2B5EF4-FFF2-40B4-BE49-F238E27FC236}">
                  <a16:creationId xmlns:a16="http://schemas.microsoft.com/office/drawing/2014/main" id="{70B7E2AE-4002-55F1-8BBF-5888F6144B3E}"/>
                </a:ext>
              </a:extLst>
            </p:cNvPr>
            <p:cNvPicPr>
              <a:picLocks noChangeAspect="1"/>
            </p:cNvPicPr>
            <p:nvPr/>
          </p:nvPicPr>
          <p:blipFill>
            <a:blip r:embed="rId3" cstate="screen">
              <a:extLst>
                <a:ext uri="{28A0092B-C50C-407E-A947-70E740481C1C}">
                  <a14:useLocalDpi xmlns:a14="http://schemas.microsoft.com/office/drawing/2010/main"/>
                </a:ext>
              </a:extLst>
            </a:blip>
            <a:srcRect l="25027" t="12984" r="25146" b="12157"/>
            <a:stretch>
              <a:fillRect/>
            </a:stretch>
          </p:blipFill>
          <p:spPr>
            <a:xfrm>
              <a:off x="5873863" y="2923141"/>
              <a:ext cx="867680" cy="1725369"/>
            </a:xfrm>
            <a:prstGeom prst="rect">
              <a:avLst/>
            </a:prstGeom>
          </p:spPr>
        </p:pic>
      </p:grpSp>
      <p:grpSp>
        <p:nvGrpSpPr>
          <p:cNvPr id="22" name="Group 21">
            <a:extLst>
              <a:ext uri="{FF2B5EF4-FFF2-40B4-BE49-F238E27FC236}">
                <a16:creationId xmlns:a16="http://schemas.microsoft.com/office/drawing/2014/main" id="{275B2706-30F5-359D-3FB7-DF3B1BA65BC5}"/>
              </a:ext>
            </a:extLst>
          </p:cNvPr>
          <p:cNvGrpSpPr/>
          <p:nvPr/>
        </p:nvGrpSpPr>
        <p:grpSpPr>
          <a:xfrm>
            <a:off x="10349367" y="2689912"/>
            <a:ext cx="1360313" cy="2716851"/>
            <a:chOff x="10394123" y="2706522"/>
            <a:chExt cx="1084105" cy="2165201"/>
          </a:xfrm>
        </p:grpSpPr>
        <p:pic>
          <p:nvPicPr>
            <p:cNvPr id="23" name="Picture 22">
              <a:extLst>
                <a:ext uri="{FF2B5EF4-FFF2-40B4-BE49-F238E27FC236}">
                  <a16:creationId xmlns:a16="http://schemas.microsoft.com/office/drawing/2014/main" id="{C942D62C-C070-15FB-195A-509E1DAAE495}"/>
                </a:ext>
              </a:extLst>
            </p:cNvPr>
            <p:cNvPicPr>
              <a:picLocks noChangeAspect="1"/>
            </p:cNvPicPr>
            <p:nvPr/>
          </p:nvPicPr>
          <p:blipFill>
            <a:blip r:embed="rId2"/>
            <a:srcRect/>
            <a:stretch/>
          </p:blipFill>
          <p:spPr>
            <a:xfrm>
              <a:off x="10394123" y="2706522"/>
              <a:ext cx="1084105" cy="2165201"/>
            </a:xfrm>
            <a:prstGeom prst="rect">
              <a:avLst/>
            </a:prstGeom>
          </p:spPr>
        </p:pic>
        <p:pic>
          <p:nvPicPr>
            <p:cNvPr id="24" name="Picture 23" descr="A cell phone with a shelf full of products&#10;&#10;AI-generated content may be incorrect.">
              <a:extLst>
                <a:ext uri="{FF2B5EF4-FFF2-40B4-BE49-F238E27FC236}">
                  <a16:creationId xmlns:a16="http://schemas.microsoft.com/office/drawing/2014/main" id="{07150CD0-2370-FC47-2C56-A8ACF1927F53}"/>
                </a:ext>
              </a:extLst>
            </p:cNvPr>
            <p:cNvPicPr>
              <a:picLocks noChangeAspect="1"/>
            </p:cNvPicPr>
            <p:nvPr/>
          </p:nvPicPr>
          <p:blipFill>
            <a:blip r:embed="rId4" cstate="screen">
              <a:extLst>
                <a:ext uri="{28A0092B-C50C-407E-A947-70E740481C1C}">
                  <a14:useLocalDpi xmlns:a14="http://schemas.microsoft.com/office/drawing/2010/main"/>
                </a:ext>
              </a:extLst>
            </a:blip>
            <a:srcRect l="23973" t="11421" r="24747" b="12148"/>
            <a:stretch>
              <a:fillRect/>
            </a:stretch>
          </p:blipFill>
          <p:spPr>
            <a:xfrm>
              <a:off x="10490200" y="2917584"/>
              <a:ext cx="876299" cy="1733799"/>
            </a:xfrm>
            <a:prstGeom prst="rect">
              <a:avLst/>
            </a:prstGeom>
          </p:spPr>
        </p:pic>
      </p:grpSp>
      <p:grpSp>
        <p:nvGrpSpPr>
          <p:cNvPr id="25" name="Group 24">
            <a:extLst>
              <a:ext uri="{FF2B5EF4-FFF2-40B4-BE49-F238E27FC236}">
                <a16:creationId xmlns:a16="http://schemas.microsoft.com/office/drawing/2014/main" id="{55918C54-3983-B77C-2953-84B8FA2B9C6C}"/>
              </a:ext>
            </a:extLst>
          </p:cNvPr>
          <p:cNvGrpSpPr/>
          <p:nvPr/>
        </p:nvGrpSpPr>
        <p:grpSpPr>
          <a:xfrm>
            <a:off x="8841331" y="2689912"/>
            <a:ext cx="1360313" cy="2716851"/>
            <a:chOff x="8744228" y="2706522"/>
            <a:chExt cx="1084105" cy="2165201"/>
          </a:xfrm>
        </p:grpSpPr>
        <p:pic>
          <p:nvPicPr>
            <p:cNvPr id="26" name="Picture 25">
              <a:extLst>
                <a:ext uri="{FF2B5EF4-FFF2-40B4-BE49-F238E27FC236}">
                  <a16:creationId xmlns:a16="http://schemas.microsoft.com/office/drawing/2014/main" id="{491ED332-54DE-1E7A-D84B-23BACBFB0DF5}"/>
                </a:ext>
              </a:extLst>
            </p:cNvPr>
            <p:cNvPicPr>
              <a:picLocks noChangeAspect="1"/>
            </p:cNvPicPr>
            <p:nvPr/>
          </p:nvPicPr>
          <p:blipFill>
            <a:blip r:embed="rId2"/>
            <a:srcRect/>
            <a:stretch/>
          </p:blipFill>
          <p:spPr>
            <a:xfrm>
              <a:off x="8744228" y="2706522"/>
              <a:ext cx="1084105" cy="2165201"/>
            </a:xfrm>
            <a:prstGeom prst="rect">
              <a:avLst/>
            </a:prstGeom>
          </p:spPr>
        </p:pic>
        <p:pic>
          <p:nvPicPr>
            <p:cNvPr id="27" name="Picture 26" descr="A cell phone with a picture of a bottle&#10;&#10;AI-generated content may be incorrect.">
              <a:extLst>
                <a:ext uri="{FF2B5EF4-FFF2-40B4-BE49-F238E27FC236}">
                  <a16:creationId xmlns:a16="http://schemas.microsoft.com/office/drawing/2014/main" id="{BE811440-8A22-26A2-30BD-C280541204B0}"/>
                </a:ext>
              </a:extLst>
            </p:cNvPr>
            <p:cNvPicPr>
              <a:picLocks noChangeAspect="1"/>
            </p:cNvPicPr>
            <p:nvPr/>
          </p:nvPicPr>
          <p:blipFill>
            <a:blip r:embed="rId5" cstate="screen">
              <a:extLst>
                <a:ext uri="{28A0092B-C50C-407E-A947-70E740481C1C}">
                  <a14:useLocalDpi xmlns:a14="http://schemas.microsoft.com/office/drawing/2010/main"/>
                </a:ext>
              </a:extLst>
            </a:blip>
            <a:srcRect l="25047" t="12753" r="25908" b="12816"/>
            <a:stretch>
              <a:fillRect/>
            </a:stretch>
          </p:blipFill>
          <p:spPr>
            <a:xfrm>
              <a:off x="8855075" y="2917584"/>
              <a:ext cx="860425" cy="1728260"/>
            </a:xfrm>
            <a:prstGeom prst="rect">
              <a:avLst/>
            </a:prstGeom>
          </p:spPr>
        </p:pic>
      </p:grpSp>
      <p:grpSp>
        <p:nvGrpSpPr>
          <p:cNvPr id="28" name="Group 27">
            <a:extLst>
              <a:ext uri="{FF2B5EF4-FFF2-40B4-BE49-F238E27FC236}">
                <a16:creationId xmlns:a16="http://schemas.microsoft.com/office/drawing/2014/main" id="{5D5814FE-EEC3-0696-F1F4-A4F5C7963EB9}"/>
              </a:ext>
            </a:extLst>
          </p:cNvPr>
          <p:cNvGrpSpPr/>
          <p:nvPr/>
        </p:nvGrpSpPr>
        <p:grpSpPr>
          <a:xfrm>
            <a:off x="7333294" y="2689912"/>
            <a:ext cx="1360313" cy="2716851"/>
            <a:chOff x="7366937" y="2706522"/>
            <a:chExt cx="1084105" cy="2165201"/>
          </a:xfrm>
        </p:grpSpPr>
        <p:pic>
          <p:nvPicPr>
            <p:cNvPr id="29" name="Picture 28">
              <a:extLst>
                <a:ext uri="{FF2B5EF4-FFF2-40B4-BE49-F238E27FC236}">
                  <a16:creationId xmlns:a16="http://schemas.microsoft.com/office/drawing/2014/main" id="{70B4145A-647E-9DB8-B667-D1948CD2CD7B}"/>
                </a:ext>
              </a:extLst>
            </p:cNvPr>
            <p:cNvPicPr>
              <a:picLocks noChangeAspect="1"/>
            </p:cNvPicPr>
            <p:nvPr/>
          </p:nvPicPr>
          <p:blipFill>
            <a:blip r:embed="rId2"/>
            <a:srcRect/>
            <a:stretch/>
          </p:blipFill>
          <p:spPr>
            <a:xfrm>
              <a:off x="7366937" y="2706522"/>
              <a:ext cx="1084105" cy="2165201"/>
            </a:xfrm>
            <a:prstGeom prst="rect">
              <a:avLst/>
            </a:prstGeom>
          </p:spPr>
        </p:pic>
        <p:pic>
          <p:nvPicPr>
            <p:cNvPr id="30" name="Picture 29" descr="A display of food items on shelves&#10;&#10;AI-generated content may be incorrect.">
              <a:extLst>
                <a:ext uri="{FF2B5EF4-FFF2-40B4-BE49-F238E27FC236}">
                  <a16:creationId xmlns:a16="http://schemas.microsoft.com/office/drawing/2014/main" id="{D6353BC3-97F1-D939-E462-FAF97D3DDF60}"/>
                </a:ext>
              </a:extLst>
            </p:cNvPr>
            <p:cNvPicPr>
              <a:picLocks noChangeAspect="1"/>
            </p:cNvPicPr>
            <p:nvPr/>
          </p:nvPicPr>
          <p:blipFill>
            <a:blip r:embed="rId6" cstate="screen">
              <a:extLst>
                <a:ext uri="{28A0092B-C50C-407E-A947-70E740481C1C}">
                  <a14:useLocalDpi xmlns:a14="http://schemas.microsoft.com/office/drawing/2010/main"/>
                </a:ext>
              </a:extLst>
            </a:blip>
            <a:srcRect l="24218" t="11674" r="25594" b="12816"/>
            <a:stretch>
              <a:fillRect/>
            </a:stretch>
          </p:blipFill>
          <p:spPr>
            <a:xfrm>
              <a:off x="7470762" y="2923142"/>
              <a:ext cx="876313" cy="1722702"/>
            </a:xfrm>
            <a:prstGeom prst="rect">
              <a:avLst/>
            </a:prstGeom>
          </p:spPr>
        </p:pic>
      </p:grpSp>
      <p:grpSp>
        <p:nvGrpSpPr>
          <p:cNvPr id="31" name="Group 30">
            <a:extLst>
              <a:ext uri="{FF2B5EF4-FFF2-40B4-BE49-F238E27FC236}">
                <a16:creationId xmlns:a16="http://schemas.microsoft.com/office/drawing/2014/main" id="{78FE5636-ADE9-FE67-EB6F-BBAF3B604B35}"/>
              </a:ext>
            </a:extLst>
          </p:cNvPr>
          <p:cNvGrpSpPr/>
          <p:nvPr/>
        </p:nvGrpSpPr>
        <p:grpSpPr>
          <a:xfrm>
            <a:off x="4317220" y="2689912"/>
            <a:ext cx="1360313" cy="2716851"/>
            <a:chOff x="4219458" y="2706522"/>
            <a:chExt cx="1084105" cy="2165201"/>
          </a:xfrm>
        </p:grpSpPr>
        <p:pic>
          <p:nvPicPr>
            <p:cNvPr id="32" name="Picture 31">
              <a:extLst>
                <a:ext uri="{FF2B5EF4-FFF2-40B4-BE49-F238E27FC236}">
                  <a16:creationId xmlns:a16="http://schemas.microsoft.com/office/drawing/2014/main" id="{95F308D8-39B7-177D-C283-C4C3B9BCB536}"/>
                </a:ext>
              </a:extLst>
            </p:cNvPr>
            <p:cNvPicPr>
              <a:picLocks noChangeAspect="1"/>
            </p:cNvPicPr>
            <p:nvPr/>
          </p:nvPicPr>
          <p:blipFill>
            <a:blip r:embed="rId2"/>
            <a:srcRect/>
            <a:stretch/>
          </p:blipFill>
          <p:spPr>
            <a:xfrm>
              <a:off x="4219458" y="2706522"/>
              <a:ext cx="1084105" cy="2165201"/>
            </a:xfrm>
            <a:prstGeom prst="rect">
              <a:avLst/>
            </a:prstGeom>
          </p:spPr>
        </p:pic>
        <p:pic>
          <p:nvPicPr>
            <p:cNvPr id="33" name="Picture 32" descr="A full shot of a cell phone&#10;&#10;AI-generated content may be incorrect.">
              <a:extLst>
                <a:ext uri="{FF2B5EF4-FFF2-40B4-BE49-F238E27FC236}">
                  <a16:creationId xmlns:a16="http://schemas.microsoft.com/office/drawing/2014/main" id="{9B6EFE7B-5762-48E4-A435-4DB78B473DB7}"/>
                </a:ext>
              </a:extLst>
            </p:cNvPr>
            <p:cNvPicPr>
              <a:picLocks noChangeAspect="1"/>
            </p:cNvPicPr>
            <p:nvPr/>
          </p:nvPicPr>
          <p:blipFill>
            <a:blip r:embed="rId7" cstate="screen">
              <a:extLst>
                <a:ext uri="{28A0092B-C50C-407E-A947-70E740481C1C}">
                  <a14:useLocalDpi xmlns:a14="http://schemas.microsoft.com/office/drawing/2010/main"/>
                </a:ext>
              </a:extLst>
            </a:blip>
            <a:srcRect l="27568" t="21275" r="28658" b="14533"/>
            <a:stretch>
              <a:fillRect/>
            </a:stretch>
          </p:blipFill>
          <p:spPr>
            <a:xfrm>
              <a:off x="4323176" y="2923141"/>
              <a:ext cx="876677" cy="1725369"/>
            </a:xfrm>
            <a:prstGeom prst="rect">
              <a:avLst/>
            </a:prstGeom>
          </p:spPr>
        </p:pic>
      </p:grpSp>
    </p:spTree>
    <p:extLst>
      <p:ext uri="{BB962C8B-B14F-4D97-AF65-F5344CB8AC3E}">
        <p14:creationId xmlns:p14="http://schemas.microsoft.com/office/powerpoint/2010/main" val="24559114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TOCShowsSubsections Dividers SectionNumber SlideNumber"/>
</p:tagLst>
</file>

<file path=ppt/theme/theme1.xml><?xml version="1.0" encoding="utf-8"?>
<a:theme xmlns:a="http://schemas.openxmlformats.org/drawingml/2006/main" name="Office Theme">
  <a:themeElements>
    <a:clrScheme name="Custom 1">
      <a:dk1>
        <a:srgbClr val="000000"/>
      </a:dk1>
      <a:lt1>
        <a:srgbClr val="E9ECEE"/>
      </a:lt1>
      <a:dk2>
        <a:srgbClr val="000000"/>
      </a:dk2>
      <a:lt2>
        <a:srgbClr val="E9ECEE"/>
      </a:lt2>
      <a:accent1>
        <a:srgbClr val="001449"/>
      </a:accent1>
      <a:accent2>
        <a:srgbClr val="002A86"/>
      </a:accent2>
      <a:accent3>
        <a:srgbClr val="0070F2"/>
      </a:accent3>
      <a:accent4>
        <a:srgbClr val="1B90FF"/>
      </a:accent4>
      <a:accent5>
        <a:srgbClr val="89D1FF"/>
      </a:accent5>
      <a:accent6>
        <a:srgbClr val="D1EFFF"/>
      </a:accent6>
      <a:hlink>
        <a:srgbClr val="5D36FE"/>
      </a:hlink>
      <a:folHlink>
        <a:srgbClr val="002A8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AI_design_manual_2025_official_small (1)" id="{C3740DC7-1404-3C46-85E6-72E89F58B8BB}" vid="{7B680FDE-2549-E749-8A36-E4988E939D4E}"/>
    </a:ext>
  </a:ext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D0FCFAFA-D3D3-1441-8101-DA629D03A5D9}">
  <we:reference id="b0692d11-e342-a550-cfba-e8c57e47b8f1" version="1.0.0.8"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E65AE667-A5F5-0F47-8627-5174A8B7EA47}">
  <we:reference id="b8d7a30b-109c-4c41-a1df-a6cb639730b5" version="2.0.0.5"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10.xml><?xml version="1.0" encoding="utf-8"?>
<Templafy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required":false,"placeholder":"","lines":1,"defaultValue":"{{UserProfile.Email}}","shareValue":false,"type":"textBox","name":"Email","label":"Email"}],"formDataEntries":[{"name":"SAPLogo","value":"pxB0tb4qiCEYCgGk2fAV86fXsKRk9ZMKiRC3VaLJ5C8="},{"name":"Classification","value":"OmrOP8d402txjl1Zr787gUA6bTWeMdaxGEF9U5BKD64="},{"name":"SpeakerName","value":"YnPwfaWtJd9yqRikMcavEg=="},{"name":"Email","value":"v35+JSpO6F5yjM5PrFdVwQ=="}]}]]></TemplafyFormConfiguration>
</file>

<file path=customXml/item11.xml><?xml version="1.0" encoding="utf-8"?>
<?mso-contentType ?>
<FormTemplates xmlns="http://schemas.microsoft.com/sharepoint/v3/contenttype/forms">
  <Display>DocumentLibraryForm</Display>
  <Edit>DocumentLibraryForm</Edit>
  <New>DocumentLibraryForm</New>
</FormTemplates>
</file>

<file path=customXml/item12.xml><?xml version="1.0" encoding="utf-8"?>
<TemplafySlideTemplateConfiguration><![CDATA[{"slideVersion":1,"isValidatorEnabled":false,"isLocked":false,"elementsMetadata":[],"slideId":"638331234102899225","enableDocumentContentUpdater":false,"version":"2.0"}]]></TemplafySlideTemplateConfiguration>
</file>

<file path=customXml/item13.xml><?xml version="1.0" encoding="utf-8"?>
<TemplafySlideFormConfiguration><![CDATA[{"formFields":[],"formDataEntries":[]}]]></TemplafySlideFormConfiguration>
</file>

<file path=customXml/item14.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5.xml><?xml version="1.0" encoding="utf-8"?>
<TemplafySlideFormConfiguration><![CDATA[{"formFields":[],"formDataEntries":[]}]]></TemplafySlideFormConfiguration>
</file>

<file path=customXml/item16.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7.xml><?xml version="1.0" encoding="utf-8"?>
<TemplafySlideTemplateConfiguration><![CDATA[{"slideVersion":1,"isValidatorEnabled":false,"isLocked":false,"elementsMetadata":[{"type":"shape","elementConfiguration":{"binding":"{{StringJoin(\", \", Form.SpeakerName,\"SAP\")}}","type":"text","disableUpdates":false}},{"type":"shape","elementConfiguration":{"binding":"{{FormatDateTime(Form.Date,\"MMMM dd, yyyy\",\"en-US\")}}","type":"text","disableUpdates":false}},{"type":"shape","elementConfiguration":{"binding":"{{Form.Classification.Display}}","visibility":"","type":"text","disableUpdates":false}},{"type":"shape","elementConfiguration":{"inheritDimensions":"{{InheritDimensions.InheritNone}}","width":"","height":"1 cm","image":"{{Form.SAPLogo.SubbrandBlack}}","visibility":"","type":"image","disableUpdates":false}}],"slideId":"638331234102547405","enableDocumentContentUpdater":false,"version":"2.0"}]]></TemplafySlideTemplateConfiguration>
</file>

<file path=customXml/item18.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19.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2.xml><?xml version="1.0" encoding="utf-8"?>
<TemplafySlideTemplateConfiguration><![CDATA[{"slideVersion":1,"isValidatorEnabled":false,"isLocked":false,"elementsMetadata":[],"slideId":"638331234102931200","enableDocumentContentUpdater":false,"version":"2.0"}]]></TemplafySlideTemplateConfiguration>
</file>

<file path=customXml/item20.xml><?xml version="1.0" encoding="utf-8"?>
<TemplafySlideTemplateConfiguration><![CDATA[{"slideVersion":1,"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430701","enableDocumentContentUpdater":false,"version":"2.0"}]]></TemplafySlideTemplateConfiguration>
</file>

<file path=customXml/item21.xml><?xml version="1.0" encoding="utf-8"?>
<TemplafySlideTemplateConfiguration><![CDATA[{"slideVersion":1,"isValidatorEnabled":false,"isLocked":false,"elementsMetadata":[],"slideId":"638331234103040955","enableDocumentContentUpdater":false,"version":"2.0"}]]></TemplafySlideTemplateConfiguration>
</file>

<file path=customXml/item22.xml><?xml version="1.0" encoding="utf-8"?>
<TemplafySlideFormConfiguration><![CDATA[{"formFields":[{"required":false,"placeholder":"","lines":1,"defaultValue":"{{StringJoin(\" \", UserProfile.FirstName,UserProfile.LastName)}}","helpTexts":{"prefix":"After your name, include your preferred pronouns (they/them, she/her, he/him)."},"shareValue":false,"type":"textBox","name":"SpeakerName","label":"Name and Pronouns"},{"required":false,"placeholder":"","lines":1,"defaultValue":"{{UserProfile.Email}}","shareValue":false,"type":"textBox","name":"Email","label":"Email"}],"formDataEntries":[]}]]></TemplafySlideFormConfiguration>
</file>

<file path=customXml/item23.xml><?xml version="1.0" encoding="utf-8"?>
<TemplafySlideTemplateConfiguration><![CDATA[{"slideVersion":1,"isValidatorEnabled":false,"isLocked":false,"elementsMetadata":[],"slideId":"638331234103099669","enableDocumentContentUpdater":false,"version":"2.0"}]]></TemplafySlideTemplateConfiguration>
</file>

<file path=customXml/item24.xml><?xml version="1.0" encoding="utf-8"?>
<TemplafySlideFormConfiguration><![CDATA[{"formFields":[],"formDataEntries":[]}]]></TemplafySlideFormConfiguration>
</file>

<file path=customXml/item25.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26.xml><?xml version="1.0" encoding="utf-8"?>
<TemplafySlideTemplateConfiguration><![CDATA[{"slideVersion":1,"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Blue}}","visibility":"","type":"image","disableUpdates":false}},{"type":"shape","elementConfiguration":{"binding":"{{Form.Classification.Display}}","visibility":"","type":"text","disableUpdates":false}}],"slideId":"638331234101560684","enableDocumentContentUpdater":false,"version":"2.0"}]]></TemplafySlideTemplateConfiguration>
</file>

<file path=customXml/item27.xml><?xml version="1.0" encoding="utf-8"?>
<TemplafySlideFormConfiguration><![CDATA[{"formFields":[],"formDataEntries":[]}]]></TemplafySlideFormConfiguration>
</file>

<file path=customXml/item3.xml><?xml version="1.0" encoding="utf-8"?>
<TemplafySlideTemplateConfiguration><![CDATA[{"slideVersion":1,"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Blue}}","visibility":"","type":"image","disableUpdates":false}},{"type":"shape","elementConfiguration":{"binding":"{{Form.Classification.Display}}","visibility":"","type":"text","disableUpdates":false}}],"slideId":"638331234102843511","enableDocumentContentUpdater":false,"version":"2.0"}]]></TemplafySlideTemplateConfiguration>
</file>

<file path=customXml/item4.xml><?xml version="1.0" encoding="utf-8"?>
<TemplafySlide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formDataEntries":[]}]]></TemplafySlideFormConfiguration>
</file>

<file path=customXml/item5.xml><?xml version="1.0" encoding="utf-8"?>
<TemplafyTemplateConfiguration><![CDATA[{"elementsMetadata":[{"type":"shape","id":"1df0b5c3-c399-4d80-afa5-baa0f5e07b52","elementConfiguration":{"binding":"{{ DataSources.Classification[Form.Classification.Name].Display}}","type":"text","disableUpdates":false}},{"type":"shape","id":"4730df89-118a-4dac-850a-22582fba25ef","elementConfiguration":{"inheritDimensions":"{{InheritDimensions.InheritNone}}","width":"","height":"1 cm","image":"{{Form.SAPLogo.SubbrandBlue}}","visibility":"","type":"image","disableUpdates":false}},{"type":"shape","id":"3b3005ec-996c-4d76-a358-795127b0f977","elementConfiguration":{"binding":"{{Form.Classification.Display}}","visibility":"","type":"text","disableUpdates":false}},{"type":"shape","id":"4fb6f5d1-82cd-4ab1-ae44-7e64d037ef1d","elementConfiguration":{"binding":"{{Form.Classification.Display}}","visibility":"","type":"text","disableUpdates":false}},{"type":"shape","id":"6e8f8d3c-486c-440f-9e89-010c51d1337f","elementConfiguration":{"inheritDimensions":"{{InheritDimensions.InheritNone}}","width":"","height":"1 cm","image":"{{Form.SAPLogo.SubbrandBlack}}","visibility":"","type":"image","disableUpdates":false}},{"type":"shape","id":"c91d4f96-eb02-4c57-a0e1-338790f88ede","elementConfiguration":{"inheritDimensions":"{{InheritDimensions.InheritNone}}","width":"","height":"1 cm","image":"{{Form.SAPLogo.SubbrandWhite}}","visibility":"","type":"image","disableUpdates":false}},{"type":"shape","id":"54a69f23-ff76-4f65-96bb-a6bf00e9647f","elementConfiguration":{"binding":"{{Form.Classification.Display}}","visibility":"","type":"text","disableUpdates":false}},{"type":"shape","id":"6c7bdae5-f4a4-41ef-bce1-a9de047427a3","elementConfiguration":{"inheritDimensions":"{{InheritDimensions.InheritNone}}","width":"","height":"1 cm","image":"{{Form.SAPLogo.SubbrandBlue}}","visibility":"","type":"image","disableUpdates":false}},{"type":"shape","id":"31826e07-6bd8-46cf-99a6-aba87324adbb","elementConfiguration":{"binding":"{{Form.Classification.Display}}","visibility":"","type":"text","disableUpdates":false}},{"type":"shape","id":"f232a519-5ff6-4053-bb5b-b23e1adaee18","elementConfiguration":{"inheritDimensions":"{{InheritDimensions.InheritNone}}","width":"","height":"1 cm","image":"{{Form.SAPLogo.SubbrandBlue}}","visibility":"","type":"image","disableUpdates":false}},{"type":"shape","id":"27682cf1-0696-470f-9efa-616f4870e8a0","elementConfiguration":{"binding":"{{Form.Classification.Display}}","visibility":"","type":"text","disableUpdates":false}},{"type":"shape","id":"e60c395f-8fa7-41cf-b146-37c7272e7cfb","elementConfiguration":{"inheritDimensions":"{{InheritDimensions.InheritNone}}","width":"","height":"1 cm","image":"{{Form.SAPLogo.SubbrandBlue}}","visibility":"","type":"image","disableUpdates":false}},{"type":"shape","id":"55d87788-2e60-4526-97e4-cc625eeee8de","elementConfiguration":{"binding":"{{Form.Classification.Display}}","visibility":"","type":"text","disableUpdates":false}},{"type":"shape","id":"bbbbfe71-eb37-4ff2-9c3b-eb5f58cbcbf4","elementConfiguration":{"inheritDimensions":"{{InheritDimensions.InheritNone}}","width":"","height":"1 cm","image":"{{Form.SAPLogo.SubbrandWhite}}","visibility":"","type":"image","disableUpdates":false}},{"type":"shape","id":"fb8eac9c-b638-44dd-a22a-7637e30f5e37","elementConfiguration":{"binding":"{{Form.Classification.Display}}","visibility":"","type":"text","disableUpdates":false}},{"type":"shape","id":"eb9adf6b-a999-43b4-87a5-c81e58f16e94","elementConfiguration":{"binding":"{{DataSources.PPTCopyRight[\"Slide 5 copyright\"].CopyrightMessage}}","visibility":"","type":"text","disableUpdates":false}},{"type":"shape","id":"e1ce98cc-b5e7-4d57-bbf2-b85890640f17","elementConfiguration":{"inheritDimensions":"{{InheritDimensions.InheritNone}}","width":"","height":"1 cm","image":"{{Form.SAPLogo.SubbrandBlack}}","visibility":"","type":"image","disableUpdates":false}},{"type":"shape","id":"e21c6111-be2c-44a0-a2aa-df88facd3edb","elementConfiguration":{"binding":"{{Form.Classification.Display}}","visibility":"","type":"text","disableUpdates":false}},{"type":"shape","id":"2de5be2a-d3c3-4ddf-bfce-d8d47df28dbb","elementConfiguration":{"inheritDimensions":"{{InheritDimensions.InheritNone}}","width":"","height":"1 cm","image":"{{Form.SAPLogo.SubbrandWhite}}","visibility":"","type":"image","disableUpdates":false}},{"type":"shape","id":"ae7c7b96-b70f-4e7a-b733-583422dd9c67","elementConfiguration":{"binding":"{{Form.Classification.Display}}","visibility":"","type":"text","disableUpdates":false}},{"type":"shape","id":"c1eb01f2-9e1f-430d-b8b5-2c5ca45c20b6","elementConfiguration":{"inheritDimensions":"{{InheritDimensions.InheritNone}}","width":"","height":"1 cm","image":"{{Form.SAPLogo.SubbrandBlack}}","visibility":"","type":"image","disableUpdates":false}},{"type":"shape","id":"790acb4e-ca71-45a1-a6aa-15bb3a352e16","elementConfiguration":{"binding":"{{Form.Classification.Display}}","visibility":"","type":"text","disableUpdates":false}},{"type":"shape","id":"2fc7f057-0369-4ed6-8a09-948d28d95ffb","elementConfiguration":{"inheritDimensions":"{{InheritDimensions.InheritNone}}","width":"","height":"1 cm","image":"{{Form.SAPLogo.SubbrandWhite}}","visibility":"","type":"image","disableUpdates":false}},{"type":"shape","id":"9c26c798-5a7f-4e71-a771-0737e45e4efe","elementConfiguration":{"binding":"{{Form.Classification.Display}}","visibility":"","type":"text","disableUpdates":false}},{"type":"shape","id":"1c29bb78-5811-4cd4-811f-7882c0a69982","elementConfiguration":{"inheritDimensions":"{{InheritDimensions.InheritNone}}","width":"","height":"1 cm","image":"{{Form.SAPLogo.SubbrandWhite}}","visibility":"","type":"image","disableUpdates":false}},{"type":"shape","id":"58f345ad-7bdb-419e-8713-85ce06a158f4","elementConfiguration":{"binding":"{{Form.Classification.Display}}","visibility":"","type":"text","disableUpdates":false}},{"type":"shape","id":"3fa50bdb-3142-405e-880c-0380db712567","elementConfiguration":{"binding":"{{StringJoin(\", \", Form.SpeakerName,\"SAP\")}}","type":"text","disableUpdates":false}},{"type":"shape","id":"7ba1bdc3-6de1-4200-a6e0-b1800360e955","elementConfiguration":{"binding":"{{FormatDateTime(Form.Date,\"MMMM dd, yyyy\",\"en-US\")}}","type":"text","disableUpdates":false}},{"type":"shape","id":"038d2caa-100a-48e2-a85a-ae9df4466d25","elementConfiguration":{"binding":"{{StringJoin(\", \", Form.SpeakerName,\"SAP\")}}","type":"text","disableUpdates":false}},{"type":"shape","id":"06373794-4453-4ce4-8a0f-1e74545fdebf","elementConfiguration":{"binding":"{{FormatDateTime(Form.Date,\"MMMM dd, yyyy\",\"en-US\")}}","type":"text","disableUpdates":false}},{"type":"shape","id":"17da9310-e182-49c8-9e08-07dbe704575b","elementConfiguration":{"binding":"{{Form.SpeakerName}}","type":"text","disableUpdates":false}},{"type":"shape","id":"a5258a79-f3e0-48a9-bce0-c4a339708677","elementConfiguration":{"binding":"{{Form.Email}}","type":"text","disableUpdates":false}},{"type":"shape","id":"00227b4d-4db8-4a4b-b540-7d73284d492e","elementConfiguration":{"binding":"{{StringJoin(\", \", Form.SpeakerName,\"SAP\")}}","type":"text","disableUpdates":false}},{"type":"shape","id":"f246cb59-7dc1-4e47-aa19-199113a496ad","elementConfiguration":{"binding":"{{FormatDateTime(Form.Date,\"MMMM dd, yyyy\",\"en-US\")}}","type":"text","disableUpdates":false}},{"type":"shape","id":"b3642e98-d784-4710-b703-2415031999c0","elementConfiguration":{"binding":"{{StringJoin(\", \", Form.SpeakerName,\"SAP\")}}","type":"text","disableUpdates":false}},{"type":"shape","id":"b1649ea4-f984-49ae-a3a1-5e732da06700","elementConfiguration":{"binding":"{{FormatDateTime(Form.Date,\"MMMM dd, yyyy\",\"en-US\")}}","type":"text","disableUpdates":false}},{"type":"shape","id":"817f2cac-476f-4f09-9a5b-f65cb78c8457","elementConfiguration":{"binding":"{{StringJoin(\", \", Form.SpeakerName,\"SAP\")}}","type":"text","disableUpdates":false}},{"type":"shape","id":"378927af-789e-478a-98db-01e3a717f61a","elementConfiguration":{"binding":"{{FormatDateTime(Form.Date,\"MMMM dd, yyyy\",\"en-US\")}}","type":"text","disableUpdates":false}},{"type":"shape","id":"f623d31c-4198-4495-bf52-bf36155f6b34","elementConfiguration":{"binding":"{{StringJoin(\", \", Form.SpeakerName,\"SAP\")}}","type":"text","disableUpdates":false}},{"type":"shape","id":"da33ba28-87ff-4f5f-b399-aa059e6b787a","elementConfiguration":{"binding":"{{FormatDateTime(Form.Date,\"MMMM dd, yyyy\",\"en-US\")}}","type":"text","disableUpdates":false}}],"transformationConfigurations":[],"templateName":"SAP Template NEW","templateDescription":"","enableDocumentContentUpdater":true,"version":"2.0"}]]></TemplafyTemplateConfiguration>
</file>

<file path=customXml/item6.xml><?xml version="1.0" encoding="utf-8"?>
<TemplafySlideTemplateConfiguration><![CDATA[{"slideVersion":1,"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776925","enableDocumentContentUpdater":false,"version":"2.0"}]]></TemplafySlideTemplateConfiguration>
</file>

<file path=customXml/item7.xml><?xml version="1.0" encoding="utf-8"?>
<ct:contentTypeSchema xmlns:ct="http://schemas.microsoft.com/office/2006/metadata/contentType" xmlns:ma="http://schemas.microsoft.com/office/2006/metadata/properties/metaAttributes" ct:_="" ma:_="" ma:contentTypeName="Document" ma:contentTypeID="0x010100EBADCB9E61C3C3418D06A2FD509299D2" ma:contentTypeVersion="10" ma:contentTypeDescription="Create a new document." ma:contentTypeScope="" ma:versionID="8f64dcfef1f60636963de7482634d299">
  <xsd:schema xmlns:xsd="http://www.w3.org/2001/XMLSchema" xmlns:xs="http://www.w3.org/2001/XMLSchema" xmlns:p="http://schemas.microsoft.com/office/2006/metadata/properties" xmlns:ns2="7686ac93-32c0-488e-b84b-e6c7c68b125c" targetNamespace="http://schemas.microsoft.com/office/2006/metadata/properties" ma:root="true" ma:fieldsID="1eefdb7562267d5111dbcd248da6fad5" ns2:_="">
    <xsd:import namespace="7686ac93-32c0-488e-b84b-e6c7c68b125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86ac93-32c0-488e-b84b-e6c7c68b12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BillingMetadata" ma:index="1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xml><?xml version="1.0" encoding="utf-8"?>
<TemplafySlideTemplateConfiguration><![CDATA[{"slideVersion":1,"isValidatorEnabled":false,"isLocked":false,"elementsMetadata":[{"type":"shape","elementConfiguration":{"binding":"{{Form.SpeakerName}}","type":"text","disableUpdates":false}},{"type":"shape","elementConfiguration":{"binding":"{{Form.Email}}","type":"text","disableUpdates":false}},{"type":"shape","elementConfiguration":{"binding":"{{DataSources.PPTCopyRight[\"Slide 5 copyright\"].CopyrightMessage}}","visibility":"","type":"text","disableUpdates":false}}],"slideId":"638331234103056874","enableDocumentContentUpdater":false,"version":"2.0"}]]></TemplafySlideTemplateConfiguration>
</file>

<file path=customXml/item9.xml><?xml version="1.0" encoding="utf-8"?>
<TemplafySlideTemplateConfiguration><![CDATA[{"slideVersion":1,"isValidatorEnabled":false,"isLocked":false,"elementsMetadata":[{"type":"shape","elementConfiguration":{"binding":"{{StringJoin(\", \", Form.SpeakerName,\"SAP\")}}","type":"text","disableUpdates":false}},{"type":"shape","elementConfiguration":{"binding":"{{FormatDateTime(Form.Date,\"MMMM dd, yyyy\",\"en-US\")}}","type":"text","disableUpdates":false}},{"type":"shape","elementConfiguration":{"inheritDimensions":"{{InheritDimensions.InheritNone}}","width":"","height":"1 cm","image":"{{Form.SAPLogo.SubbrandWhite}}","visibility":"","type":"image","disableUpdates":false}},{"type":"shape","elementConfiguration":{"binding":"{{Form.Classification.Display}}","visibility":"","type":"text","disableUpdates":false}}],"slideId":"638331234102692406","enableDocumentContentUpdater":false,"version":"2.0"}]]></TemplafySlideTemplateConfiguration>
</file>

<file path=customXml/itemProps1.xml><?xml version="1.0" encoding="utf-8"?>
<ds:datastoreItem xmlns:ds="http://schemas.openxmlformats.org/officeDocument/2006/customXml" ds:itemID="{C1422F45-04DB-421D-8796-270006657806}">
  <ds:schemaRef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7686ac93-32c0-488e-b84b-e6c7c68b125c"/>
    <ds:schemaRef ds:uri="http://purl.org/dc/elements/1.1/"/>
    <ds:schemaRef ds:uri="http://schemas.microsoft.com/office/2006/metadata/properties"/>
    <ds:schemaRef ds:uri="http://www.w3.org/XML/1998/namespace"/>
  </ds:schemaRefs>
</ds:datastoreItem>
</file>

<file path=customXml/itemProps10.xml><?xml version="1.0" encoding="utf-8"?>
<ds:datastoreItem xmlns:ds="http://schemas.openxmlformats.org/officeDocument/2006/customXml" ds:itemID="{CC49FFC8-2FF3-4057-96F0-3BCD1A4F0351}">
  <ds:schemaRefs/>
</ds:datastoreItem>
</file>

<file path=customXml/itemProps11.xml><?xml version="1.0" encoding="utf-8"?>
<ds:datastoreItem xmlns:ds="http://schemas.openxmlformats.org/officeDocument/2006/customXml" ds:itemID="{291DCB28-1C52-4C0E-804A-6BD2D3F0FB8D}">
  <ds:schemaRefs>
    <ds:schemaRef ds:uri="http://schemas.microsoft.com/sharepoint/v3/contenttype/forms"/>
  </ds:schemaRefs>
</ds:datastoreItem>
</file>

<file path=customXml/itemProps12.xml><?xml version="1.0" encoding="utf-8"?>
<ds:datastoreItem xmlns:ds="http://schemas.openxmlformats.org/officeDocument/2006/customXml" ds:itemID="{DF3DA119-9F3B-B04F-B2CE-ED7B6150E810}">
  <ds:schemaRefs/>
</ds:datastoreItem>
</file>

<file path=customXml/itemProps13.xml><?xml version="1.0" encoding="utf-8"?>
<ds:datastoreItem xmlns:ds="http://schemas.openxmlformats.org/officeDocument/2006/customXml" ds:itemID="{8D60027D-B63E-433E-BB56-64F598DA4B11}">
  <ds:schemaRefs/>
</ds:datastoreItem>
</file>

<file path=customXml/itemProps14.xml><?xml version="1.0" encoding="utf-8"?>
<ds:datastoreItem xmlns:ds="http://schemas.openxmlformats.org/officeDocument/2006/customXml" ds:itemID="{538A7E94-9A75-944B-BB53-DAD192A33F0F}">
  <ds:schemaRefs/>
</ds:datastoreItem>
</file>

<file path=customXml/itemProps15.xml><?xml version="1.0" encoding="utf-8"?>
<ds:datastoreItem xmlns:ds="http://schemas.openxmlformats.org/officeDocument/2006/customXml" ds:itemID="{A3EC6DE2-FD66-684A-AC9E-08E25388DBEF}">
  <ds:schemaRefs/>
</ds:datastoreItem>
</file>

<file path=customXml/itemProps16.xml><?xml version="1.0" encoding="utf-8"?>
<ds:datastoreItem xmlns:ds="http://schemas.openxmlformats.org/officeDocument/2006/customXml" ds:itemID="{77EBBC25-7217-6047-A6FE-6E3834623618}">
  <ds:schemaRefs/>
</ds:datastoreItem>
</file>

<file path=customXml/itemProps17.xml><?xml version="1.0" encoding="utf-8"?>
<ds:datastoreItem xmlns:ds="http://schemas.openxmlformats.org/officeDocument/2006/customXml" ds:itemID="{3B62FFE9-ED73-4F57-B7FD-1898883AC30C}">
  <ds:schemaRefs/>
</ds:datastoreItem>
</file>

<file path=customXml/itemProps18.xml><?xml version="1.0" encoding="utf-8"?>
<ds:datastoreItem xmlns:ds="http://schemas.openxmlformats.org/officeDocument/2006/customXml" ds:itemID="{118DC9FA-6E7A-134A-A4CB-DB7E25529BCD}">
  <ds:schemaRefs/>
</ds:datastoreItem>
</file>

<file path=customXml/itemProps19.xml><?xml version="1.0" encoding="utf-8"?>
<ds:datastoreItem xmlns:ds="http://schemas.openxmlformats.org/officeDocument/2006/customXml" ds:itemID="{5E726EAB-FE30-4F4D-A478-DE4759D9A12E}">
  <ds:schemaRefs/>
</ds:datastoreItem>
</file>

<file path=customXml/itemProps2.xml><?xml version="1.0" encoding="utf-8"?>
<ds:datastoreItem xmlns:ds="http://schemas.openxmlformats.org/officeDocument/2006/customXml" ds:itemID="{97E3BD22-8559-41C7-B32B-85AADBCE3220}">
  <ds:schemaRefs/>
</ds:datastoreItem>
</file>

<file path=customXml/itemProps20.xml><?xml version="1.0" encoding="utf-8"?>
<ds:datastoreItem xmlns:ds="http://schemas.openxmlformats.org/officeDocument/2006/customXml" ds:itemID="{FB378D73-682D-4B5C-B045-A467836EDC7E}">
  <ds:schemaRefs/>
</ds:datastoreItem>
</file>

<file path=customXml/itemProps21.xml><?xml version="1.0" encoding="utf-8"?>
<ds:datastoreItem xmlns:ds="http://schemas.openxmlformats.org/officeDocument/2006/customXml" ds:itemID="{FB3CBE98-0F50-4DCC-AB6D-9CE0DBAA75FF}">
  <ds:schemaRefs/>
</ds:datastoreItem>
</file>

<file path=customXml/itemProps22.xml><?xml version="1.0" encoding="utf-8"?>
<ds:datastoreItem xmlns:ds="http://schemas.openxmlformats.org/officeDocument/2006/customXml" ds:itemID="{47869D81-24A3-1649-A7BC-E604AE89024C}">
  <ds:schemaRefs/>
</ds:datastoreItem>
</file>

<file path=customXml/itemProps23.xml><?xml version="1.0" encoding="utf-8"?>
<ds:datastoreItem xmlns:ds="http://schemas.openxmlformats.org/officeDocument/2006/customXml" ds:itemID="{0EC57229-3C66-4E28-BE75-EC4AA2288617}">
  <ds:schemaRefs/>
</ds:datastoreItem>
</file>

<file path=customXml/itemProps24.xml><?xml version="1.0" encoding="utf-8"?>
<ds:datastoreItem xmlns:ds="http://schemas.openxmlformats.org/officeDocument/2006/customXml" ds:itemID="{7F6898E6-9ADD-4538-B0E5-FC21C8DB6903}">
  <ds:schemaRefs/>
</ds:datastoreItem>
</file>

<file path=customXml/itemProps25.xml><?xml version="1.0" encoding="utf-8"?>
<ds:datastoreItem xmlns:ds="http://schemas.openxmlformats.org/officeDocument/2006/customXml" ds:itemID="{EA0EFD7B-A280-45FB-AEC3-B703B28210D9}">
  <ds:schemaRefs/>
</ds:datastoreItem>
</file>

<file path=customXml/itemProps26.xml><?xml version="1.0" encoding="utf-8"?>
<ds:datastoreItem xmlns:ds="http://schemas.openxmlformats.org/officeDocument/2006/customXml" ds:itemID="{F444086E-23D4-43AE-9B84-AA7543534A61}">
  <ds:schemaRefs/>
</ds:datastoreItem>
</file>

<file path=customXml/itemProps27.xml><?xml version="1.0" encoding="utf-8"?>
<ds:datastoreItem xmlns:ds="http://schemas.openxmlformats.org/officeDocument/2006/customXml" ds:itemID="{32B4CE40-A540-46F0-A4B7-2503498DD8B0}">
  <ds:schemaRefs/>
</ds:datastoreItem>
</file>

<file path=customXml/itemProps3.xml><?xml version="1.0" encoding="utf-8"?>
<ds:datastoreItem xmlns:ds="http://schemas.openxmlformats.org/officeDocument/2006/customXml" ds:itemID="{CD69D8E4-3079-0947-A87B-18CDAB899542}">
  <ds:schemaRefs/>
</ds:datastoreItem>
</file>

<file path=customXml/itemProps4.xml><?xml version="1.0" encoding="utf-8"?>
<ds:datastoreItem xmlns:ds="http://schemas.openxmlformats.org/officeDocument/2006/customXml" ds:itemID="{034DD3E1-2858-4C70-BC3A-61FB10763B47}">
  <ds:schemaRefs/>
</ds:datastoreItem>
</file>

<file path=customXml/itemProps5.xml><?xml version="1.0" encoding="utf-8"?>
<ds:datastoreItem xmlns:ds="http://schemas.openxmlformats.org/officeDocument/2006/customXml" ds:itemID="{626BBCBB-1894-4E66-BA48-9E91CE3ACBA0}">
  <ds:schemaRefs/>
</ds:datastoreItem>
</file>

<file path=customXml/itemProps6.xml><?xml version="1.0" encoding="utf-8"?>
<ds:datastoreItem xmlns:ds="http://schemas.openxmlformats.org/officeDocument/2006/customXml" ds:itemID="{BE35CB75-D316-A442-AF6F-E30B686305AD}">
  <ds:schemaRefs/>
</ds:datastoreItem>
</file>

<file path=customXml/itemProps7.xml><?xml version="1.0" encoding="utf-8"?>
<ds:datastoreItem xmlns:ds="http://schemas.openxmlformats.org/officeDocument/2006/customXml" ds:itemID="{0D2100A4-8510-4760-BC7C-AEC03A35B9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86ac93-32c0-488e-b84b-e6c7c68b12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8.xml><?xml version="1.0" encoding="utf-8"?>
<ds:datastoreItem xmlns:ds="http://schemas.openxmlformats.org/officeDocument/2006/customXml" ds:itemID="{3E4381A6-8E2C-574D-B48E-536A53B18F66}">
  <ds:schemaRefs/>
</ds:datastoreItem>
</file>

<file path=customXml/itemProps9.xml><?xml version="1.0" encoding="utf-8"?>
<ds:datastoreItem xmlns:ds="http://schemas.openxmlformats.org/officeDocument/2006/customXml" ds:itemID="{E592BBB8-4E80-3C45-BEE9-486ED596EB3C}">
  <ds:schemaRefs/>
</ds:datastoreItem>
</file>

<file path=docMetadata/LabelInfo.xml><?xml version="1.0" encoding="utf-8"?>
<clbl:labelList xmlns:clbl="http://schemas.microsoft.com/office/2020/mipLabelMetadata">
  <clbl:label id="{3f4950d4-fb88-44fc-869d-0d4a7f698e90}" enabled="1" method="Standard" siteId="{42f7676c-f455-423c-82f6-dc2d99791af7}" removed="0"/>
</clbl:labelList>
</file>

<file path=docProps/app.xml><?xml version="1.0" encoding="utf-8"?>
<Properties xmlns="http://schemas.openxmlformats.org/officeDocument/2006/extended-properties" xmlns:vt="http://schemas.openxmlformats.org/officeDocument/2006/docPropsVTypes">
  <Template>blank</Template>
  <TotalTime>293</TotalTime>
  <Words>1063</Words>
  <Application>Microsoft Macintosh PowerPoint</Application>
  <PresentationFormat>Custom</PresentationFormat>
  <Paragraphs>164</Paragraphs>
  <Slides>11</Slides>
  <Notes>9</Notes>
  <HiddenSlides>1</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Zebra Sans Cnd ExtraBold</vt:lpstr>
      <vt:lpstr>Symbol</vt:lpstr>
      <vt:lpstr>72 Brand</vt:lpstr>
      <vt:lpstr>Wingdings</vt:lpstr>
      <vt:lpstr>Wingdings</vt:lpstr>
      <vt:lpstr>Zebra Sans</vt:lpstr>
      <vt:lpstr>Aptos</vt:lpstr>
      <vt:lpstr>Calibri</vt:lpstr>
      <vt:lpstr>Segoe UI</vt:lpstr>
      <vt:lpstr>72 Brand Medium</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SAP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Shean, Andrew</dc:creator>
  <cp:keywords>2023/16:9/white</cp:keywords>
  <dc:description/>
  <cp:lastModifiedBy>Dean A. Jackson</cp:lastModifiedBy>
  <cp:revision>22</cp:revision>
  <dcterms:created xsi:type="dcterms:W3CDTF">2025-09-19T15:06:46Z</dcterms:created>
  <dcterms:modified xsi:type="dcterms:W3CDTF">2026-04-08T01:24:23Z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1101452479</vt:i4>
  </property>
  <property fmtid="{D5CDD505-2E9C-101B-9397-08002B2CF9AE}" pid="3" name="_NewReviewCycle">
    <vt:lpwstr/>
  </property>
  <property fmtid="{D5CDD505-2E9C-101B-9397-08002B2CF9AE}" pid="4" name="_EmailSubject">
    <vt:lpwstr>SAP - PPT Exploration (Updated)</vt:lpwstr>
  </property>
  <property fmtid="{D5CDD505-2E9C-101B-9397-08002B2CF9AE}" pid="5" name="_AuthorEmail">
    <vt:lpwstr>heidi.bitz@sap.com</vt:lpwstr>
  </property>
  <property fmtid="{D5CDD505-2E9C-101B-9397-08002B2CF9AE}" pid="6" name="_AuthorEmailDisplayName">
    <vt:lpwstr>Bitz, Heidi</vt:lpwstr>
  </property>
  <property fmtid="{D5CDD505-2E9C-101B-9397-08002B2CF9AE}" pid="7" name="_PreviousAdHocReviewCycleID">
    <vt:i4>1357826825</vt:i4>
  </property>
  <property fmtid="{D5CDD505-2E9C-101B-9397-08002B2CF9AE}" pid="8" name="ContentTypeId">
    <vt:lpwstr>0x010100EBADCB9E61C3C3418D06A2FD509299D2</vt:lpwstr>
  </property>
  <property fmtid="{D5CDD505-2E9C-101B-9397-08002B2CF9AE}" pid="9" name="TemplafyTimeStamp">
    <vt:lpwstr>2023-10-17T07:10:10</vt:lpwstr>
  </property>
  <property fmtid="{D5CDD505-2E9C-101B-9397-08002B2CF9AE}" pid="10" name="TemplafyTenantId">
    <vt:lpwstr>sap</vt:lpwstr>
  </property>
  <property fmtid="{D5CDD505-2E9C-101B-9397-08002B2CF9AE}" pid="11" name="TemplafyTemplateId">
    <vt:lpwstr>743088030174412800</vt:lpwstr>
  </property>
  <property fmtid="{D5CDD505-2E9C-101B-9397-08002B2CF9AE}" pid="12" name="TemplafyUserProfileId">
    <vt:lpwstr>637653955260011855</vt:lpwstr>
  </property>
  <property fmtid="{D5CDD505-2E9C-101B-9397-08002B2CF9AE}" pid="13" name="TemplafyLanguageCode">
    <vt:lpwstr>en-US</vt:lpwstr>
  </property>
  <property fmtid="{D5CDD505-2E9C-101B-9397-08002B2CF9AE}" pid="14" name="TemplafyFromBlank">
    <vt:bool>false</vt:bool>
  </property>
</Properties>
</file>